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7"/>
  </p:notesMasterIdLst>
  <p:sldIdLst>
    <p:sldId id="651" r:id="rId2"/>
    <p:sldId id="721" r:id="rId3"/>
    <p:sldId id="670" r:id="rId4"/>
    <p:sldId id="723" r:id="rId5"/>
    <p:sldId id="724" r:id="rId6"/>
    <p:sldId id="722" r:id="rId7"/>
    <p:sldId id="666" r:id="rId8"/>
    <p:sldId id="667" r:id="rId9"/>
    <p:sldId id="669" r:id="rId10"/>
    <p:sldId id="728" r:id="rId11"/>
    <p:sldId id="732" r:id="rId12"/>
    <p:sldId id="668" r:id="rId13"/>
    <p:sldId id="726" r:id="rId14"/>
    <p:sldId id="672" r:id="rId15"/>
    <p:sldId id="733" r:id="rId16"/>
    <p:sldId id="734" r:id="rId17"/>
    <p:sldId id="683" r:id="rId18"/>
    <p:sldId id="684" r:id="rId19"/>
    <p:sldId id="685" r:id="rId20"/>
    <p:sldId id="686" r:id="rId21"/>
    <p:sldId id="687" r:id="rId22"/>
    <p:sldId id="735" r:id="rId23"/>
    <p:sldId id="718" r:id="rId24"/>
    <p:sldId id="674" r:id="rId25"/>
    <p:sldId id="673" r:id="rId26"/>
    <p:sldId id="714" r:id="rId27"/>
    <p:sldId id="675" r:id="rId28"/>
    <p:sldId id="676" r:id="rId29"/>
    <p:sldId id="677" r:id="rId30"/>
    <p:sldId id="689" r:id="rId31"/>
    <p:sldId id="690" r:id="rId32"/>
    <p:sldId id="691" r:id="rId33"/>
    <p:sldId id="720" r:id="rId34"/>
    <p:sldId id="692" r:id="rId35"/>
    <p:sldId id="693"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9600"/>
    <a:srgbClr val="B2311A"/>
    <a:srgbClr val="FF00F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14" autoAdjust="0"/>
    <p:restoredTop sz="88462" autoAdjust="0"/>
  </p:normalViewPr>
  <p:slideViewPr>
    <p:cSldViewPr snapToObjects="1">
      <p:cViewPr>
        <p:scale>
          <a:sx n="130" d="100"/>
          <a:sy n="130" d="100"/>
        </p:scale>
        <p:origin x="752" y="88"/>
      </p:cViewPr>
      <p:guideLst>
        <p:guide orient="horz" pos="1620"/>
        <p:guide pos="2880"/>
      </p:guideLst>
    </p:cSldViewPr>
  </p:slideViewPr>
  <p:outlineViewPr>
    <p:cViewPr>
      <p:scale>
        <a:sx n="33" d="100"/>
        <a:sy n="33" d="100"/>
      </p:scale>
      <p:origin x="0" y="3369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050848-42A5-1A42-98F2-B4DD048FBEA4}" type="datetimeFigureOut">
              <a:rPr lang="en-US" smtClean="0"/>
              <a:t>8/13/18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E26276-271E-A949-B66D-1CB9F88C8DC4}" type="slidenum">
              <a:rPr lang="en-US" smtClean="0"/>
              <a:t>‹#›</a:t>
            </a:fld>
            <a:endParaRPr lang="en-US"/>
          </a:p>
        </p:txBody>
      </p:sp>
    </p:spTree>
    <p:extLst>
      <p:ext uri="{BB962C8B-B14F-4D97-AF65-F5344CB8AC3E}">
        <p14:creationId xmlns:p14="http://schemas.microsoft.com/office/powerpoint/2010/main" val="2684912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smtClean="0"/>
              <a:t>To open:</a:t>
            </a:r>
          </a:p>
          <a:p>
            <a:r>
              <a:rPr lang="en-US" dirty="0" smtClean="0"/>
              <a:t>https://</a:t>
            </a:r>
            <a:r>
              <a:rPr lang="en-US" dirty="0" err="1" smtClean="0"/>
              <a:t>www.propublica.org</a:t>
            </a:r>
            <a:r>
              <a:rPr lang="en-US" dirty="0" smtClean="0"/>
              <a:t>/article/machine-bias-risk-assessments-in-criminal-sentencing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fivethirtyeight.com</a:t>
            </a:r>
            <a:r>
              <a:rPr lang="en-US" dirty="0" smtClean="0"/>
              <a:t>/features/prison-reform-risk-assessment/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www.documentcloud.org</a:t>
            </a:r>
            <a:r>
              <a:rPr lang="en-US" dirty="0" smtClean="0"/>
              <a:t>/documents/2702103-Sample-Risk-Assessment-COMPAS-CORE.html</a:t>
            </a:r>
          </a:p>
          <a:p>
            <a:endParaRPr lang="en-US" dirty="0" smtClean="0"/>
          </a:p>
          <a:p>
            <a:endParaRPr dirty="0"/>
          </a:p>
        </p:txBody>
      </p:sp>
    </p:spTree>
    <p:extLst>
      <p:ext uri="{BB962C8B-B14F-4D97-AF65-F5344CB8AC3E}">
        <p14:creationId xmlns:p14="http://schemas.microsoft.com/office/powerpoint/2010/main" val="2105452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https://</a:t>
            </a:r>
            <a:r>
              <a:rPr lang="en-US" dirty="0" err="1" smtClean="0"/>
              <a:t>www.propublica.org</a:t>
            </a:r>
            <a:r>
              <a:rPr lang="en-US" dirty="0" smtClean="0"/>
              <a:t>/article/minority-neighborhoods-higher-car-insurance-premiums-white-areas-same-risk</a:t>
            </a:r>
            <a:endParaRPr dirty="0"/>
          </a:p>
        </p:txBody>
      </p:sp>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87694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smtClean="0"/>
              <a:t>https://</a:t>
            </a:r>
            <a:r>
              <a:rPr lang="en-US" dirty="0" err="1" smtClean="0"/>
              <a:t>www.washingtonpost.com</a:t>
            </a:r>
            <a:r>
              <a:rPr lang="en-US" dirty="0" smtClean="0"/>
              <a:t>/news/wonk/</a:t>
            </a:r>
            <a:r>
              <a:rPr lang="en-US" dirty="0" err="1" smtClean="0"/>
              <a:t>wp</a:t>
            </a:r>
            <a:r>
              <a:rPr lang="en-US" dirty="0" smtClean="0"/>
              <a:t>/2015/04/17/how-uber-surge-pricing-really-works/?</a:t>
            </a:r>
            <a:r>
              <a:rPr lang="en-US" dirty="0" err="1" smtClean="0"/>
              <a:t>utm_term</a:t>
            </a:r>
            <a:r>
              <a:rPr lang="en-US" dirty="0" smtClean="0"/>
              <a:t>=.009a2e58372e</a:t>
            </a:r>
            <a:endParaRPr dirty="0"/>
          </a:p>
        </p:txBody>
      </p:sp>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16214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74734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http://</a:t>
            </a:r>
            <a:r>
              <a:rPr lang="en-US" dirty="0" err="1" smtClean="0"/>
              <a:t>fairml.how</a:t>
            </a:r>
            <a:r>
              <a:rPr lang="en-US" dirty="0" smtClean="0"/>
              <a:t>/tutorial/#/9</a:t>
            </a:r>
            <a:endParaRPr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02824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http://</a:t>
            </a:r>
            <a:r>
              <a:rPr lang="en-US" dirty="0" err="1" smtClean="0"/>
              <a:t>fairml.how</a:t>
            </a:r>
            <a:r>
              <a:rPr lang="en-US" smtClean="0"/>
              <a:t>/tutorial/#/9</a:t>
            </a: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3375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http://</a:t>
            </a:r>
            <a:r>
              <a:rPr lang="en-US" dirty="0" err="1" smtClean="0"/>
              <a:t>www.pnas.org</a:t>
            </a:r>
            <a:r>
              <a:rPr lang="en-US" dirty="0" smtClean="0"/>
              <a:t>/content/110/15/5802.full</a:t>
            </a:r>
            <a:endParaRPr dirty="0"/>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1957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http://</a:t>
            </a:r>
            <a:r>
              <a:rPr lang="en-US" dirty="0" err="1" smtClean="0"/>
              <a:t>www.pnas.org</a:t>
            </a:r>
            <a:r>
              <a:rPr lang="en-US" dirty="0" smtClean="0"/>
              <a:t>/content/110/15/5802.full</a:t>
            </a:r>
            <a:endParaRPr dirty="0"/>
          </a:p>
        </p:txBody>
      </p:sp>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12880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17582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59077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www.psychologicalscience.org</a:t>
            </a:r>
            <a:r>
              <a:rPr lang="en-US" dirty="0" smtClean="0"/>
              <a:t>/pdf/Women-Academic-</a:t>
            </a:r>
            <a:r>
              <a:rPr lang="en-US" dirty="0" err="1" smtClean="0"/>
              <a:t>Science.pdf</a:t>
            </a:r>
            <a:endParaRPr lang="en-US" dirty="0"/>
          </a:p>
        </p:txBody>
      </p:sp>
      <p:sp>
        <p:nvSpPr>
          <p:cNvPr id="4" name="Slide Number Placeholder 3"/>
          <p:cNvSpPr>
            <a:spLocks noGrp="1"/>
          </p:cNvSpPr>
          <p:nvPr>
            <p:ph type="sldNum" sz="quarter" idx="10"/>
          </p:nvPr>
        </p:nvSpPr>
        <p:spPr/>
        <p:txBody>
          <a:bodyPr/>
          <a:lstStyle/>
          <a:p>
            <a:fld id="{4BC66641-8A3E-3C42-B699-019CC78A6AB8}" type="slidenum">
              <a:rPr lang="en-US" smtClean="0"/>
              <a:t>24</a:t>
            </a:fld>
            <a:endParaRPr lang="en-US"/>
          </a:p>
        </p:txBody>
      </p:sp>
    </p:spTree>
    <p:extLst>
      <p:ext uri="{BB962C8B-B14F-4D97-AF65-F5344CB8AC3E}">
        <p14:creationId xmlns:p14="http://schemas.microsoft.com/office/powerpoint/2010/main" val="316266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0" name="Shape 1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baseline="0" dirty="0" smtClean="0">
                <a:solidFill>
                  <a:schemeClr val="dk1"/>
                </a:solidFill>
                <a:latin typeface="+mn-lt"/>
                <a:ea typeface="Calibri"/>
                <a:cs typeface="Calibri"/>
                <a:sym typeface="Calibri"/>
              </a:rPr>
              <a:t>https://</a:t>
            </a:r>
            <a:r>
              <a:rPr lang="en-US" sz="1200" b="0" i="0" u="none" strike="noStrike" cap="none" baseline="0" dirty="0" err="1" smtClean="0">
                <a:solidFill>
                  <a:schemeClr val="dk1"/>
                </a:solidFill>
                <a:latin typeface="+mn-lt"/>
                <a:ea typeface="Calibri"/>
                <a:cs typeface="Calibri"/>
                <a:sym typeface="Calibri"/>
              </a:rPr>
              <a:t>ethicalos.org</a:t>
            </a:r>
            <a:r>
              <a:rPr lang="en-US" sz="1200" b="0" i="0" u="none" strike="noStrike" cap="none" baseline="0" dirty="0" smtClean="0">
                <a:solidFill>
                  <a:schemeClr val="dk1"/>
                </a:solidFill>
                <a:latin typeface="+mn-lt"/>
                <a:ea typeface="Calibri"/>
                <a:cs typeface="Calibri"/>
                <a:sym typeface="Calibri"/>
              </a:rPr>
              <a:t>/</a:t>
            </a:r>
            <a:endParaRPr sz="1200" b="0" i="0" u="none" strike="noStrike" cap="none" baseline="0" dirty="0">
              <a:solidFill>
                <a:schemeClr val="dk1"/>
              </a:solidFill>
              <a:latin typeface="Calibri"/>
              <a:ea typeface="Calibri"/>
              <a:cs typeface="Calibri"/>
              <a:sym typeface="Calibri"/>
            </a:endParaRPr>
          </a:p>
        </p:txBody>
      </p:sp>
      <p:sp>
        <p:nvSpPr>
          <p:cNvPr id="121" name="Shape 1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2</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30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www.pnas.org</a:t>
            </a:r>
            <a:r>
              <a:rPr lang="en-US" dirty="0" smtClean="0"/>
              <a:t>/content/111/12/4427</a:t>
            </a:r>
            <a:endParaRPr lang="en-US" dirty="0"/>
          </a:p>
        </p:txBody>
      </p:sp>
      <p:sp>
        <p:nvSpPr>
          <p:cNvPr id="4" name="Slide Number Placeholder 3"/>
          <p:cNvSpPr>
            <a:spLocks noGrp="1"/>
          </p:cNvSpPr>
          <p:nvPr>
            <p:ph type="sldNum" sz="quarter" idx="10"/>
          </p:nvPr>
        </p:nvSpPr>
        <p:spPr/>
        <p:txBody>
          <a:bodyPr/>
          <a:lstStyle/>
          <a:p>
            <a:fld id="{4BC66641-8A3E-3C42-B699-019CC78A6AB8}" type="slidenum">
              <a:rPr lang="en-US" smtClean="0"/>
              <a:t>25</a:t>
            </a:fld>
            <a:endParaRPr lang="en-US"/>
          </a:p>
        </p:txBody>
      </p:sp>
    </p:spTree>
    <p:extLst>
      <p:ext uri="{BB962C8B-B14F-4D97-AF65-F5344CB8AC3E}">
        <p14:creationId xmlns:p14="http://schemas.microsoft.com/office/powerpoint/2010/main" val="895894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github.com</a:t>
            </a:r>
            <a:r>
              <a:rPr lang="en-US" dirty="0" smtClean="0"/>
              <a:t>/</a:t>
            </a:r>
            <a:r>
              <a:rPr lang="en-US" dirty="0" err="1" smtClean="0"/>
              <a:t>barjacks</a:t>
            </a:r>
            <a:r>
              <a:rPr lang="en-US" dirty="0" smtClean="0"/>
              <a:t>/</a:t>
            </a:r>
            <a:r>
              <a:rPr lang="en-US" dirty="0" err="1" smtClean="0"/>
              <a:t>swiss</a:t>
            </a:r>
            <a:r>
              <a:rPr lang="en-US" dirty="0" smtClean="0"/>
              <a:t>-asylum-judges</a:t>
            </a:r>
          </a:p>
          <a:p>
            <a:pPr>
              <a:spcBef>
                <a:spcPts val="0"/>
              </a:spcBef>
              <a:buNone/>
            </a:pPr>
            <a:endParaRPr dirty="0"/>
          </a:p>
        </p:txBody>
      </p:sp>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46192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http://</a:t>
            </a:r>
            <a:r>
              <a:rPr lang="en-US" dirty="0" err="1" smtClean="0"/>
              <a:t>projects.heraldtribune.com</a:t>
            </a:r>
            <a:r>
              <a:rPr lang="en-US" dirty="0" smtClean="0"/>
              <a:t>/bias/sentencing/</a:t>
            </a:r>
            <a:endParaRPr dirty="0"/>
          </a:p>
        </p:txBody>
      </p:sp>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8143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http://</a:t>
            </a:r>
            <a:r>
              <a:rPr lang="en-US" dirty="0" err="1" smtClean="0"/>
              <a:t>projects.heraldtribune.com</a:t>
            </a:r>
            <a:r>
              <a:rPr lang="en-US" dirty="0" smtClean="0"/>
              <a:t>/bias/how-we-did-it/</a:t>
            </a:r>
            <a:endParaRPr dirty="0"/>
          </a:p>
        </p:txBody>
      </p:sp>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338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smtClean="0"/>
              <a:t>https://</a:t>
            </a:r>
            <a:r>
              <a:rPr lang="en-US" dirty="0" err="1" smtClean="0"/>
              <a:t>fivethirtyeight.com</a:t>
            </a:r>
            <a:r>
              <a:rPr lang="en-US" dirty="0" smtClean="0"/>
              <a:t>/features/prison-reform-risk-assessment/</a:t>
            </a:r>
            <a:endParaRPr dirty="0"/>
          </a:p>
        </p:txBody>
      </p:sp>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491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smtClean="0"/>
              <a:t>https://</a:t>
            </a:r>
            <a:r>
              <a:rPr lang="en-US" dirty="0" err="1" smtClean="0"/>
              <a:t>www.propublica.org</a:t>
            </a:r>
            <a:r>
              <a:rPr lang="en-US" dirty="0" smtClean="0"/>
              <a:t>/article/how-we-analyzed-the-</a:t>
            </a:r>
            <a:r>
              <a:rPr lang="en-US" dirty="0" err="1" smtClean="0"/>
              <a:t>compas</a:t>
            </a:r>
            <a:r>
              <a:rPr lang="en-US" smtClean="0"/>
              <a:t>-recidivism-algorithm</a:t>
            </a:r>
            <a:endParaRPr/>
          </a:p>
        </p:txBody>
      </p:sp>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12697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smtClean="0"/>
              <a:t>https://</a:t>
            </a:r>
            <a:r>
              <a:rPr lang="en-US" dirty="0" err="1" smtClean="0"/>
              <a:t>www.documentcloud.org</a:t>
            </a:r>
            <a:r>
              <a:rPr lang="en-US" dirty="0" smtClean="0"/>
              <a:t>/documents/2702103-Sample-Risk-Assessment-COMPAS-CORE.html</a:t>
            </a:r>
            <a:endParaRPr dirty="0"/>
          </a:p>
        </p:txBody>
      </p:sp>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1834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85643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7981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http://</a:t>
            </a:r>
            <a:r>
              <a:rPr lang="en-US" dirty="0" err="1" smtClean="0"/>
              <a:t>algorithmtips.org</a:t>
            </a:r>
            <a:r>
              <a:rPr lang="en-US" dirty="0" smtClean="0"/>
              <a:t>/</a:t>
            </a:r>
            <a:endParaRPr dirty="0"/>
          </a:p>
        </p:txBody>
      </p:sp>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4159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http://</a:t>
            </a:r>
            <a:r>
              <a:rPr lang="en-US" dirty="0" err="1" smtClean="0"/>
              <a:t>algorithmtips.org</a:t>
            </a:r>
            <a:r>
              <a:rPr lang="en-US" dirty="0" smtClean="0"/>
              <a:t>/</a:t>
            </a:r>
            <a:endParaRPr dirty="0"/>
          </a:p>
        </p:txBody>
      </p:sp>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34719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http://</a:t>
            </a:r>
            <a:r>
              <a:rPr lang="en-US" dirty="0" err="1" smtClean="0"/>
              <a:t>algorithmtips.org</a:t>
            </a:r>
            <a:r>
              <a:rPr lang="en-US" dirty="0" smtClean="0"/>
              <a:t>/</a:t>
            </a:r>
            <a:endParaRPr dirty="0"/>
          </a:p>
        </p:txBody>
      </p:sp>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6025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0" name="Shape 1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http://</a:t>
            </a:r>
            <a:r>
              <a:rPr lang="en-US" sz="1200" b="0" i="0" u="none" strike="noStrike" cap="none" baseline="0" dirty="0" err="1" smtClean="0">
                <a:solidFill>
                  <a:schemeClr val="dk1"/>
                </a:solidFill>
                <a:latin typeface="Calibri"/>
                <a:ea typeface="Calibri"/>
                <a:cs typeface="Calibri"/>
                <a:sym typeface="Calibri"/>
              </a:rPr>
              <a:t>garyrubinstein.teachforus.org</a:t>
            </a:r>
            <a:r>
              <a:rPr lang="en-US" sz="1200" b="0" i="0" u="none" strike="noStrike" cap="none" baseline="0" dirty="0" smtClean="0">
                <a:solidFill>
                  <a:schemeClr val="dk1"/>
                </a:solidFill>
                <a:latin typeface="Calibri"/>
                <a:ea typeface="Calibri"/>
                <a:cs typeface="Calibri"/>
                <a:sym typeface="Calibri"/>
              </a:rPr>
              <a:t>/2012/02/28/analyzing-released-nyc-value-added-data-part-2/</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21" name="Shape 1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7</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24152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0" name="Shape 1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21" name="Shape 1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8</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2418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20502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https://</a:t>
            </a:r>
            <a:r>
              <a:rPr lang="en-US" dirty="0" err="1" smtClean="0"/>
              <a:t>projects.propublica.org</a:t>
            </a:r>
            <a:r>
              <a:rPr lang="en-US" dirty="0" smtClean="0"/>
              <a:t>/graphics/</a:t>
            </a:r>
            <a:r>
              <a:rPr lang="en-US" dirty="0" err="1" smtClean="0"/>
              <a:t>carinsurance</a:t>
            </a:r>
            <a:endParaRPr dirty="0"/>
          </a:p>
        </p:txBody>
      </p:sp>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01548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1"/>
            <a:ext cx="7772400" cy="32004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3714750"/>
            <a:ext cx="6400800" cy="9144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17ECBB49-33BB-F640-BB43-9373B56AEA45}" type="datetimeFigureOut">
              <a:rPr lang="en-US" smtClean="0"/>
              <a:t>8/13/18</a:t>
            </a:fld>
            <a:endParaRPr lang="en-US"/>
          </a:p>
        </p:txBody>
      </p:sp>
      <p:sp>
        <p:nvSpPr>
          <p:cNvPr id="8" name="Slide Number Placeholder 7"/>
          <p:cNvSpPr>
            <a:spLocks noGrp="1"/>
          </p:cNvSpPr>
          <p:nvPr>
            <p:ph type="sldNum" sz="quarter" idx="11"/>
          </p:nvPr>
        </p:nvSpPr>
        <p:spPr/>
        <p:txBody>
          <a:bodyPr/>
          <a:lstStyle/>
          <a:p>
            <a:fld id="{6D6672E7-0F32-C04F-95A9-4049CA04062A}"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ECBB49-33BB-F640-BB43-9373B56AEA45}" type="datetimeFigureOut">
              <a:rPr lang="en-US" smtClean="0"/>
              <a:t>8/13/18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6672E7-0F32-C04F-95A9-4049CA04062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ECBB49-33BB-F640-BB43-9373B56AEA45}" type="datetimeFigureOut">
              <a:rPr lang="en-US" smtClean="0"/>
              <a:t>8/13/18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6672E7-0F32-C04F-95A9-4049CA04062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17ECBB49-33BB-F640-BB43-9373B56AEA45}" type="datetimeFigureOut">
              <a:rPr lang="en-US" smtClean="0"/>
              <a:t>8/13/18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6672E7-0F32-C04F-95A9-4049CA04062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028701"/>
            <a:ext cx="7772400" cy="1878806"/>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3051573"/>
            <a:ext cx="7772400" cy="848915"/>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ECBB49-33BB-F640-BB43-9373B56AEA45}" type="datetimeFigureOut">
              <a:rPr lang="en-US" smtClean="0"/>
              <a:t>8/13/18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6672E7-0F32-C04F-95A9-4049CA04062A}" type="slidenum">
              <a:rPr lang="en-US" smtClean="0"/>
              <a:t>‹#›</a:t>
            </a:fld>
            <a:endParaRPr lang="en-US"/>
          </a:p>
        </p:txBody>
      </p:sp>
      <p:sp>
        <p:nvSpPr>
          <p:cNvPr id="7" name="Oval 6"/>
          <p:cNvSpPr/>
          <p:nvPr/>
        </p:nvSpPr>
        <p:spPr>
          <a:xfrm>
            <a:off x="4495800" y="2943225"/>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2943225"/>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2943225"/>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17ECBB49-33BB-F640-BB43-9373B56AEA45}" type="datetimeFigureOut">
              <a:rPr lang="en-US" smtClean="0"/>
              <a:t>8/13/18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6672E7-0F32-C04F-95A9-4049CA04062A}" type="slidenum">
              <a:rPr lang="en-US" smtClean="0"/>
              <a:t>‹#›</a:t>
            </a:fld>
            <a:endParaRPr lang="en-US"/>
          </a:p>
        </p:txBody>
      </p:sp>
      <p:sp>
        <p:nvSpPr>
          <p:cNvPr id="9" name="Content Placeholder 8"/>
          <p:cNvSpPr>
            <a:spLocks noGrp="1"/>
          </p:cNvSpPr>
          <p:nvPr>
            <p:ph sz="quarter" idx="13"/>
          </p:nvPr>
        </p:nvSpPr>
        <p:spPr>
          <a:xfrm>
            <a:off x="365760" y="1200150"/>
            <a:ext cx="4041648" cy="33947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00150"/>
            <a:ext cx="4040188" cy="4572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1" y="1200150"/>
            <a:ext cx="4041775" cy="4572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7ECBB49-33BB-F640-BB43-9373B56AEA45}" type="datetimeFigureOut">
              <a:rPr lang="en-US" smtClean="0"/>
              <a:t>8/13/18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6672E7-0F32-C04F-95A9-4049CA04062A}" type="slidenum">
              <a:rPr lang="en-US" smtClean="0"/>
              <a:t>‹#›</a:t>
            </a:fld>
            <a:endParaRPr lang="en-US"/>
          </a:p>
        </p:txBody>
      </p:sp>
      <p:sp>
        <p:nvSpPr>
          <p:cNvPr id="11" name="Content Placeholder 10"/>
          <p:cNvSpPr>
            <a:spLocks noGrp="1"/>
          </p:cNvSpPr>
          <p:nvPr>
            <p:ph sz="quarter" idx="13"/>
          </p:nvPr>
        </p:nvSpPr>
        <p:spPr>
          <a:xfrm>
            <a:off x="457200" y="1659636"/>
            <a:ext cx="4041648" cy="29352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1659637"/>
            <a:ext cx="4041648" cy="29348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7ECBB49-33BB-F640-BB43-9373B56AEA45}" type="datetimeFigureOut">
              <a:rPr lang="en-US" smtClean="0"/>
              <a:t>8/13/18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6672E7-0F32-C04F-95A9-4049CA04062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ECBB49-33BB-F640-BB43-9373B56AEA45}" type="datetimeFigureOut">
              <a:rPr lang="en-US" smtClean="0"/>
              <a:t>8/13/18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6672E7-0F32-C04F-95A9-4049CA04062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8" y="200025"/>
            <a:ext cx="3008313" cy="1571625"/>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8" y="204788"/>
            <a:ext cx="4995863"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8" y="1828801"/>
            <a:ext cx="3008313" cy="2765822"/>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ECBB49-33BB-F640-BB43-9373B56AEA45}" type="datetimeFigureOut">
              <a:rPr lang="en-US" smtClean="0"/>
              <a:t>8/13/18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6672E7-0F32-C04F-95A9-4049CA04062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171450"/>
            <a:ext cx="5711824" cy="671513"/>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857250"/>
            <a:ext cx="6054724" cy="3405783"/>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4357688"/>
            <a:ext cx="5711824" cy="40005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ECBB49-33BB-F640-BB43-9373B56AEA45}" type="datetimeFigureOut">
              <a:rPr lang="en-US" smtClean="0"/>
              <a:t>8/13/18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6672E7-0F32-C04F-95A9-4049CA04062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20015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8" y="4767263"/>
            <a:ext cx="2085975" cy="273844"/>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17ECBB49-33BB-F640-BB43-9373B56AEA45}" type="datetimeFigureOut">
              <a:rPr lang="en-US" smtClean="0"/>
              <a:t>8/13/18</a:t>
            </a:fld>
            <a:endParaRPr lang="en-US"/>
          </a:p>
        </p:txBody>
      </p:sp>
      <p:sp>
        <p:nvSpPr>
          <p:cNvPr id="5" name="Footer Placeholder 4"/>
          <p:cNvSpPr>
            <a:spLocks noGrp="1"/>
          </p:cNvSpPr>
          <p:nvPr>
            <p:ph type="ftr" sz="quarter" idx="3"/>
          </p:nvPr>
        </p:nvSpPr>
        <p:spPr>
          <a:xfrm>
            <a:off x="659166" y="4767263"/>
            <a:ext cx="2847975" cy="273844"/>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9" y="4767263"/>
            <a:ext cx="561975" cy="273844"/>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6D6672E7-0F32-C04F-95A9-4049CA04062A}" type="slidenum">
              <a:rPr lang="en-US" smtClean="0"/>
              <a:t>‹#›</a:t>
            </a:fld>
            <a:endParaRPr lang="en-US"/>
          </a:p>
        </p:txBody>
      </p:sp>
      <p:sp>
        <p:nvSpPr>
          <p:cNvPr id="7" name="Oval 6"/>
          <p:cNvSpPr/>
          <p:nvPr/>
        </p:nvSpPr>
        <p:spPr>
          <a:xfrm>
            <a:off x="8457760" y="4874538"/>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4874538"/>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5" name="Title 1"/>
          <p:cNvSpPr>
            <a:spLocks noGrp="1"/>
          </p:cNvSpPr>
          <p:nvPr>
            <p:ph type="ctrTitle"/>
          </p:nvPr>
        </p:nvSpPr>
        <p:spPr>
          <a:xfrm>
            <a:off x="648607" y="1200150"/>
            <a:ext cx="7772400" cy="1102519"/>
          </a:xfrm>
        </p:spPr>
        <p:txBody>
          <a:bodyPr>
            <a:normAutofit fontScale="90000"/>
          </a:bodyPr>
          <a:lstStyle/>
          <a:p>
            <a:r>
              <a:rPr lang="en-US" sz="4800" dirty="0" smtClean="0"/>
              <a:t/>
            </a:r>
            <a:br>
              <a:rPr lang="en-US" sz="4800" dirty="0" smtClean="0"/>
            </a:br>
            <a:r>
              <a:rPr lang="en-US" sz="2700" dirty="0" smtClean="0"/>
              <a:t>Algorithms week 5-1: </a:t>
            </a:r>
            <a:r>
              <a:rPr lang="en-US" sz="2700" dirty="0"/>
              <a:t/>
            </a:r>
            <a:br>
              <a:rPr lang="en-US" sz="2700" dirty="0"/>
            </a:br>
            <a:r>
              <a:rPr lang="en-US" sz="4000" dirty="0" smtClean="0"/>
              <a:t>Algorithmic Accountability</a:t>
            </a:r>
            <a:endParaRPr lang="en-US" sz="4000" dirty="0"/>
          </a:p>
        </p:txBody>
      </p:sp>
      <p:sp>
        <p:nvSpPr>
          <p:cNvPr id="6" name="Subtitle 2"/>
          <p:cNvSpPr txBox="1">
            <a:spLocks/>
          </p:cNvSpPr>
          <p:nvPr/>
        </p:nvSpPr>
        <p:spPr>
          <a:xfrm>
            <a:off x="1981200" y="2190750"/>
            <a:ext cx="5107214" cy="1411333"/>
          </a:xfrm>
          <a:prstGeom prst="rect">
            <a:avLst/>
          </a:prstGeom>
        </p:spPr>
        <p:txBody>
          <a:bodyPr vert="horz" lIns="91440" tIns="45720" rIns="91440" bIns="45720" rtlCol="0">
            <a:noAutofit/>
          </a:bodyPr>
          <a:lstStyle>
            <a:lvl1pPr marL="0" indent="0" algn="ctr" defTabSz="6858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1pPr>
            <a:lvl2pPr marL="342900" indent="0" algn="ctr" defTabSz="685800" rtl="0" eaLnBrk="1" latinLnBrk="0" hangingPunct="1">
              <a:spcBef>
                <a:spcPct val="20000"/>
              </a:spcBef>
              <a:buFont typeface="Courier New" pitchFamily="49" charset="0"/>
              <a:buNone/>
              <a:defRPr sz="1200" kern="1200">
                <a:solidFill>
                  <a:schemeClr val="tx1">
                    <a:tint val="75000"/>
                  </a:schemeClr>
                </a:solidFill>
                <a:latin typeface="+mj-lt"/>
                <a:ea typeface="+mn-ea"/>
                <a:cs typeface="+mn-cs"/>
              </a:defRPr>
            </a:lvl2pPr>
            <a:lvl3pPr marL="685800" indent="0" algn="ctr" defTabSz="685800" rtl="0" eaLnBrk="1" latinLnBrk="0" hangingPunct="1">
              <a:spcBef>
                <a:spcPct val="20000"/>
              </a:spcBef>
              <a:buFont typeface="Arial" pitchFamily="34" charset="0"/>
              <a:buNone/>
              <a:defRPr sz="1200" kern="1200">
                <a:solidFill>
                  <a:schemeClr val="tx1">
                    <a:tint val="75000"/>
                  </a:schemeClr>
                </a:solidFill>
                <a:latin typeface="+mj-lt"/>
                <a:ea typeface="+mn-ea"/>
                <a:cs typeface="+mn-cs"/>
              </a:defRPr>
            </a:lvl3pPr>
            <a:lvl4pPr marL="1028700" indent="0" algn="ctr" defTabSz="685800" rtl="0" eaLnBrk="1" latinLnBrk="0" hangingPunct="1">
              <a:spcBef>
                <a:spcPct val="20000"/>
              </a:spcBef>
              <a:buFont typeface="Courier New" pitchFamily="49" charset="0"/>
              <a:buNone/>
              <a:defRPr sz="1200" kern="1200">
                <a:solidFill>
                  <a:schemeClr val="tx1">
                    <a:tint val="75000"/>
                  </a:schemeClr>
                </a:solidFill>
                <a:latin typeface="+mj-lt"/>
                <a:ea typeface="+mn-ea"/>
                <a:cs typeface="+mn-cs"/>
              </a:defRPr>
            </a:lvl4pPr>
            <a:lvl5pPr marL="1371600" indent="0" algn="ctr" defTabSz="685800" rtl="0" eaLnBrk="1" latinLnBrk="0" hangingPunct="1">
              <a:spcBef>
                <a:spcPct val="20000"/>
              </a:spcBef>
              <a:buFont typeface="Arial" pitchFamily="34" charset="0"/>
              <a:buNone/>
              <a:defRPr sz="1200" kern="1200">
                <a:solidFill>
                  <a:schemeClr val="tx1">
                    <a:tint val="75000"/>
                  </a:schemeClr>
                </a:solidFill>
                <a:latin typeface="+mj-lt"/>
                <a:ea typeface="+mn-ea"/>
                <a:cs typeface="+mn-cs"/>
              </a:defRPr>
            </a:lvl5pPr>
            <a:lvl6pPr marL="1714500" indent="0" algn="ctr" defTabSz="685800" rtl="0" eaLnBrk="1" latinLnBrk="0" hangingPunct="1">
              <a:spcBef>
                <a:spcPct val="20000"/>
              </a:spcBef>
              <a:buFont typeface="Courier New" pitchFamily="49" charset="0"/>
              <a:buNone/>
              <a:defRPr sz="1200" kern="1200">
                <a:solidFill>
                  <a:schemeClr val="tx1">
                    <a:tint val="75000"/>
                  </a:schemeClr>
                </a:solidFill>
                <a:latin typeface="+mj-lt"/>
                <a:ea typeface="+mn-ea"/>
                <a:cs typeface="+mn-cs"/>
              </a:defRPr>
            </a:lvl6pPr>
            <a:lvl7pPr marL="2057400" indent="0" algn="ctr" defTabSz="685800" rtl="0" eaLnBrk="1" latinLnBrk="0" hangingPunct="1">
              <a:spcBef>
                <a:spcPct val="20000"/>
              </a:spcBef>
              <a:buFont typeface="Arial" pitchFamily="34" charset="0"/>
              <a:buNone/>
              <a:defRPr sz="1200" kern="1200">
                <a:solidFill>
                  <a:schemeClr val="tx1">
                    <a:tint val="75000"/>
                  </a:schemeClr>
                </a:solidFill>
                <a:latin typeface="+mj-lt"/>
                <a:ea typeface="+mn-ea"/>
                <a:cs typeface="+mn-cs"/>
              </a:defRPr>
            </a:lvl7pPr>
            <a:lvl8pPr marL="2400300" indent="0" algn="ctr" defTabSz="685800" rtl="0" eaLnBrk="1" latinLnBrk="0" hangingPunct="1">
              <a:spcBef>
                <a:spcPct val="20000"/>
              </a:spcBef>
              <a:buFont typeface="Courier New" pitchFamily="49" charset="0"/>
              <a:buNone/>
              <a:defRPr sz="1200" kern="1200">
                <a:solidFill>
                  <a:schemeClr val="tx1">
                    <a:tint val="75000"/>
                  </a:schemeClr>
                </a:solidFill>
                <a:latin typeface="+mj-lt"/>
                <a:ea typeface="+mn-ea"/>
                <a:cs typeface="+mn-cs"/>
              </a:defRPr>
            </a:lvl8pPr>
            <a:lvl9pPr marL="2743200" indent="0" algn="ctr" defTabSz="685800" rtl="0" eaLnBrk="1" latinLnBrk="0" hangingPunct="1">
              <a:spcBef>
                <a:spcPct val="20000"/>
              </a:spcBef>
              <a:buFont typeface="Arial" pitchFamily="34" charset="0"/>
              <a:buNone/>
              <a:defRPr sz="1200" kern="1200">
                <a:solidFill>
                  <a:schemeClr val="tx1">
                    <a:tint val="75000"/>
                  </a:schemeClr>
                </a:solidFill>
                <a:latin typeface="+mj-lt"/>
                <a:ea typeface="+mn-ea"/>
                <a:cs typeface="+mn-cs"/>
              </a:defRPr>
            </a:lvl9pPr>
          </a:lstStyle>
          <a:p>
            <a:endParaRPr lang="en-US" sz="2000" dirty="0" smtClean="0"/>
          </a:p>
          <a:p>
            <a:endParaRPr lang="en-US" sz="2000" dirty="0" smtClean="0"/>
          </a:p>
          <a:p>
            <a:r>
              <a:rPr lang="en-US" sz="2000" dirty="0" smtClean="0"/>
              <a:t>Jonathan Stray</a:t>
            </a:r>
          </a:p>
          <a:p>
            <a:r>
              <a:rPr lang="en-US" sz="2000" dirty="0" smtClean="0"/>
              <a:t>Columbia </a:t>
            </a:r>
            <a:r>
              <a:rPr lang="en-US" sz="2000" dirty="0" err="1" smtClean="0"/>
              <a:t>Lede</a:t>
            </a:r>
            <a:r>
              <a:rPr lang="en-US" sz="2000" dirty="0" smtClean="0"/>
              <a:t> Program</a:t>
            </a:r>
          </a:p>
          <a:p>
            <a:r>
              <a:rPr lang="en-US" sz="2000" dirty="0" smtClean="0"/>
              <a:t>August 13, </a:t>
            </a:r>
            <a:r>
              <a:rPr lang="en-US" sz="2000" dirty="0"/>
              <a:t>2018</a:t>
            </a:r>
          </a:p>
          <a:p>
            <a:endParaRPr lang="en-US" sz="2000" dirty="0" smtClean="0"/>
          </a:p>
          <a:p>
            <a:endParaRPr lang="en-US" sz="2000" dirty="0" smtClean="0"/>
          </a:p>
          <a:p>
            <a:endParaRPr lang="en-US" sz="2000" dirty="0"/>
          </a:p>
        </p:txBody>
      </p:sp>
    </p:spTree>
    <p:extLst>
      <p:ext uri="{BB962C8B-B14F-4D97-AF65-F5344CB8AC3E}">
        <p14:creationId xmlns:p14="http://schemas.microsoft.com/office/powerpoint/2010/main" val="19830370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p:nvPr/>
        </p:nvSpPr>
        <p:spPr>
          <a:xfrm>
            <a:off x="25400" y="4476750"/>
            <a:ext cx="8229600" cy="784799"/>
          </a:xfrm>
          <a:prstGeom prst="rect">
            <a:avLst/>
          </a:prstGeom>
          <a:noFill/>
          <a:ln>
            <a:noFill/>
          </a:ln>
        </p:spPr>
        <p:txBody>
          <a:bodyPr lIns="91425" tIns="45700" rIns="91425" bIns="45700" anchor="ctr" anchorCtr="0">
            <a:noAutofit/>
          </a:bodyPr>
          <a:lstStyle/>
          <a:p>
            <a:pPr algn="ctr" fontAlgn="base"/>
            <a:r>
              <a:rPr lang="en-US" sz="1600" dirty="0">
                <a:solidFill>
                  <a:schemeClr val="tx1">
                    <a:lumMod val="50000"/>
                    <a:lumOff val="50000"/>
                  </a:schemeClr>
                </a:solidFill>
                <a:latin typeface="+mj-lt"/>
              </a:rPr>
              <a:t>Chicago Area Disparities in Car Insurance Premiums</a:t>
            </a:r>
          </a:p>
          <a:p>
            <a:pPr lvl="0" algn="ctr">
              <a:buClr>
                <a:schemeClr val="dk1"/>
              </a:buClr>
              <a:buSzPct val="25000"/>
            </a:pPr>
            <a:r>
              <a:rPr lang="en-US" sz="1600" dirty="0" smtClean="0">
                <a:solidFill>
                  <a:schemeClr val="tx1">
                    <a:lumMod val="50000"/>
                    <a:lumOff val="50000"/>
                  </a:schemeClr>
                </a:solidFill>
                <a:latin typeface="+mj-lt"/>
                <a:ea typeface="Calibri"/>
                <a:cs typeface="Calibri"/>
                <a:sym typeface="Calibri"/>
              </a:rPr>
              <a:t>Al </a:t>
            </a:r>
            <a:r>
              <a:rPr lang="en-US" sz="1600" dirty="0">
                <a:solidFill>
                  <a:schemeClr val="tx1">
                    <a:lumMod val="50000"/>
                    <a:lumOff val="50000"/>
                  </a:schemeClr>
                </a:solidFill>
                <a:latin typeface="+mj-lt"/>
                <a:ea typeface="Calibri"/>
                <a:cs typeface="Calibri"/>
                <a:sym typeface="Calibri"/>
              </a:rPr>
              <a:t>Shaw, </a:t>
            </a:r>
            <a:r>
              <a:rPr lang="en-US" sz="1600" i="0" u="none" strike="noStrike" cap="none" baseline="0" dirty="0" smtClean="0">
                <a:solidFill>
                  <a:schemeClr val="tx1">
                    <a:lumMod val="50000"/>
                    <a:lumOff val="50000"/>
                  </a:schemeClr>
                </a:solidFill>
                <a:latin typeface="+mj-lt"/>
                <a:ea typeface="Calibri"/>
                <a:cs typeface="Calibri"/>
                <a:sym typeface="Calibri"/>
              </a:rPr>
              <a:t>Jeff </a:t>
            </a:r>
            <a:r>
              <a:rPr lang="en-US" sz="1600" i="0" u="none" strike="noStrike" cap="none" baseline="0" dirty="0">
                <a:solidFill>
                  <a:schemeClr val="tx1">
                    <a:lumMod val="50000"/>
                    <a:lumOff val="50000"/>
                  </a:schemeClr>
                </a:solidFill>
                <a:latin typeface="+mj-lt"/>
                <a:ea typeface="Calibri"/>
                <a:cs typeface="Calibri"/>
                <a:sym typeface="Calibri"/>
              </a:rPr>
              <a:t>Larson, </a:t>
            </a:r>
            <a:r>
              <a:rPr lang="en-US" sz="1600" i="0" u="none" strike="noStrike" cap="none" baseline="0" dirty="0" smtClean="0">
                <a:solidFill>
                  <a:schemeClr val="tx1">
                    <a:lumMod val="50000"/>
                    <a:lumOff val="50000"/>
                  </a:schemeClr>
                </a:solidFill>
                <a:latin typeface="+mj-lt"/>
                <a:ea typeface="Calibri"/>
                <a:cs typeface="Calibri"/>
                <a:sym typeface="Calibri"/>
              </a:rPr>
              <a:t>Julia</a:t>
            </a:r>
            <a:r>
              <a:rPr lang="en-US" sz="1600" i="0" u="none" strike="noStrike" cap="none" dirty="0" smtClean="0">
                <a:solidFill>
                  <a:schemeClr val="tx1">
                    <a:lumMod val="50000"/>
                    <a:lumOff val="50000"/>
                  </a:schemeClr>
                </a:solidFill>
                <a:latin typeface="+mj-lt"/>
                <a:ea typeface="Calibri"/>
                <a:cs typeface="Calibri"/>
                <a:sym typeface="Calibri"/>
              </a:rPr>
              <a:t> </a:t>
            </a:r>
            <a:r>
              <a:rPr lang="en-US" sz="1600" i="0" u="none" strike="noStrike" cap="none" dirty="0" err="1" smtClean="0">
                <a:solidFill>
                  <a:schemeClr val="tx1">
                    <a:lumMod val="50000"/>
                    <a:lumOff val="50000"/>
                  </a:schemeClr>
                </a:solidFill>
                <a:latin typeface="+mj-lt"/>
                <a:ea typeface="Calibri"/>
                <a:cs typeface="Calibri"/>
                <a:sym typeface="Calibri"/>
              </a:rPr>
              <a:t>Angwin</a:t>
            </a:r>
            <a:r>
              <a:rPr lang="en-US" sz="1600" i="0" u="none" strike="noStrike" cap="none" dirty="0" smtClean="0">
                <a:solidFill>
                  <a:schemeClr val="tx1">
                    <a:lumMod val="50000"/>
                    <a:lumOff val="50000"/>
                  </a:schemeClr>
                </a:solidFill>
                <a:latin typeface="+mj-lt"/>
                <a:ea typeface="Calibri"/>
                <a:cs typeface="Calibri"/>
                <a:sym typeface="Calibri"/>
              </a:rPr>
              <a:t>, </a:t>
            </a:r>
            <a:r>
              <a:rPr lang="en-US" sz="1600" i="0" u="none" strike="noStrike" cap="none" baseline="0" dirty="0" err="1" smtClean="0">
                <a:solidFill>
                  <a:schemeClr val="tx1">
                    <a:lumMod val="50000"/>
                    <a:lumOff val="50000"/>
                  </a:schemeClr>
                </a:solidFill>
                <a:latin typeface="+mj-lt"/>
                <a:ea typeface="Calibri"/>
                <a:cs typeface="Calibri"/>
                <a:sym typeface="Calibri"/>
              </a:rPr>
              <a:t>ProPublica</a:t>
            </a:r>
            <a:r>
              <a:rPr lang="en-US" sz="1600" i="0" u="none" strike="noStrike" cap="none" baseline="0" dirty="0">
                <a:solidFill>
                  <a:schemeClr val="tx1">
                    <a:lumMod val="50000"/>
                    <a:lumOff val="50000"/>
                  </a:schemeClr>
                </a:solidFill>
                <a:latin typeface="+mj-lt"/>
                <a:ea typeface="Calibri"/>
                <a:cs typeface="Calibri"/>
                <a:sym typeface="Calibri"/>
              </a:rPr>
              <a:t>, </a:t>
            </a:r>
            <a:r>
              <a:rPr lang="en-US" sz="1600" i="0" u="none" strike="noStrike" cap="none" baseline="0" dirty="0" smtClean="0">
                <a:solidFill>
                  <a:schemeClr val="tx1">
                    <a:lumMod val="50000"/>
                    <a:lumOff val="50000"/>
                  </a:schemeClr>
                </a:solidFill>
                <a:latin typeface="+mj-lt"/>
                <a:ea typeface="Calibri"/>
                <a:cs typeface="Calibri"/>
                <a:sym typeface="Calibri"/>
              </a:rPr>
              <a:t>2017</a:t>
            </a:r>
            <a:endParaRPr lang="en-US" sz="1600" i="0" u="none" strike="noStrike" cap="none" baseline="0" dirty="0">
              <a:solidFill>
                <a:schemeClr val="tx1">
                  <a:lumMod val="50000"/>
                  <a:lumOff val="50000"/>
                </a:schemeClr>
              </a:solidFill>
              <a:latin typeface="+mj-lt"/>
              <a:ea typeface="Calibri"/>
              <a:cs typeface="Calibri"/>
              <a:sym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637" y="615"/>
            <a:ext cx="6751125" cy="4629150"/>
          </a:xfrm>
          <a:prstGeom prst="rect">
            <a:avLst/>
          </a:prstGeom>
        </p:spPr>
      </p:pic>
    </p:spTree>
    <p:extLst>
      <p:ext uri="{BB962C8B-B14F-4D97-AF65-F5344CB8AC3E}">
        <p14:creationId xmlns:p14="http://schemas.microsoft.com/office/powerpoint/2010/main" val="185517958"/>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p:nvPr/>
        </p:nvSpPr>
        <p:spPr>
          <a:xfrm>
            <a:off x="533400" y="4476750"/>
            <a:ext cx="8229600" cy="784799"/>
          </a:xfrm>
          <a:prstGeom prst="rect">
            <a:avLst/>
          </a:prstGeom>
          <a:noFill/>
          <a:ln>
            <a:noFill/>
          </a:ln>
        </p:spPr>
        <p:txBody>
          <a:bodyPr lIns="91425" tIns="45700" rIns="91425" bIns="45700" anchor="ctr" anchorCtr="0">
            <a:noAutofit/>
          </a:bodyPr>
          <a:lstStyle/>
          <a:p>
            <a:pPr lvl="0" algn="ctr">
              <a:buClr>
                <a:schemeClr val="dk1"/>
              </a:buClr>
              <a:buSzPct val="25000"/>
            </a:pPr>
            <a:r>
              <a:rPr lang="en-US" sz="1600" i="1" dirty="0">
                <a:solidFill>
                  <a:schemeClr val="tx1">
                    <a:lumMod val="50000"/>
                    <a:lumOff val="50000"/>
                  </a:schemeClr>
                </a:solidFill>
                <a:latin typeface="+mj-lt"/>
                <a:ea typeface="Calibri"/>
                <a:cs typeface="Calibri"/>
                <a:sym typeface="Calibri"/>
              </a:rPr>
              <a:t>Minority Neighborhoods Pay Higher Car Insurance Premiums Than White Areas With the Same </a:t>
            </a:r>
            <a:r>
              <a:rPr lang="en-US" sz="1600" i="1" dirty="0" smtClean="0">
                <a:solidFill>
                  <a:schemeClr val="tx1">
                    <a:lumMod val="50000"/>
                    <a:lumOff val="50000"/>
                  </a:schemeClr>
                </a:solidFill>
                <a:latin typeface="+mj-lt"/>
                <a:ea typeface="Calibri"/>
                <a:cs typeface="Calibri"/>
                <a:sym typeface="Calibri"/>
              </a:rPr>
              <a:t>Risk,</a:t>
            </a:r>
            <a:r>
              <a:rPr lang="en-US" sz="1600" dirty="0" smtClean="0">
                <a:solidFill>
                  <a:schemeClr val="tx1">
                    <a:lumMod val="50000"/>
                    <a:lumOff val="50000"/>
                  </a:schemeClr>
                </a:solidFill>
                <a:latin typeface="+mj-lt"/>
                <a:ea typeface="Calibri"/>
                <a:cs typeface="Calibri"/>
                <a:sym typeface="Calibri"/>
              </a:rPr>
              <a:t> </a:t>
            </a:r>
            <a:r>
              <a:rPr lang="en-US" sz="1600" i="0" u="none" strike="noStrike" cap="none" dirty="0" err="1" smtClean="0">
                <a:solidFill>
                  <a:schemeClr val="tx1">
                    <a:lumMod val="50000"/>
                    <a:lumOff val="50000"/>
                  </a:schemeClr>
                </a:solidFill>
                <a:latin typeface="+mj-lt"/>
                <a:ea typeface="Calibri"/>
                <a:cs typeface="Calibri"/>
                <a:sym typeface="Calibri"/>
              </a:rPr>
              <a:t>Angwin</a:t>
            </a:r>
            <a:r>
              <a:rPr lang="en-US" sz="1600" i="0" u="none" strike="noStrike" cap="none" dirty="0" smtClean="0">
                <a:solidFill>
                  <a:schemeClr val="tx1">
                    <a:lumMod val="50000"/>
                    <a:lumOff val="50000"/>
                  </a:schemeClr>
                </a:solidFill>
                <a:latin typeface="+mj-lt"/>
                <a:ea typeface="Calibri"/>
                <a:cs typeface="Calibri"/>
                <a:sym typeface="Calibri"/>
              </a:rPr>
              <a:t>, </a:t>
            </a:r>
            <a:r>
              <a:rPr lang="en-US" sz="1600" dirty="0" smtClean="0">
                <a:solidFill>
                  <a:schemeClr val="tx1">
                    <a:lumMod val="50000"/>
                    <a:lumOff val="50000"/>
                  </a:schemeClr>
                </a:solidFill>
                <a:latin typeface="+mj-lt"/>
                <a:ea typeface="Calibri"/>
                <a:cs typeface="Calibri"/>
                <a:sym typeface="Calibri"/>
              </a:rPr>
              <a:t>Larson</a:t>
            </a:r>
            <a:r>
              <a:rPr lang="en-US" sz="1600" dirty="0">
                <a:solidFill>
                  <a:schemeClr val="tx1">
                    <a:lumMod val="50000"/>
                    <a:lumOff val="50000"/>
                  </a:schemeClr>
                </a:solidFill>
                <a:latin typeface="+mj-lt"/>
                <a:ea typeface="Calibri"/>
                <a:cs typeface="Calibri"/>
                <a:sym typeface="Calibri"/>
              </a:rPr>
              <a:t>, </a:t>
            </a:r>
            <a:r>
              <a:rPr lang="en-US" sz="1600" dirty="0" smtClean="0">
                <a:solidFill>
                  <a:schemeClr val="tx1">
                    <a:lumMod val="50000"/>
                    <a:lumOff val="50000"/>
                  </a:schemeClr>
                </a:solidFill>
                <a:latin typeface="+mj-lt"/>
                <a:ea typeface="Calibri"/>
                <a:cs typeface="Calibri"/>
                <a:sym typeface="Calibri"/>
              </a:rPr>
              <a:t>Kirchner, </a:t>
            </a:r>
            <a:r>
              <a:rPr lang="en-US" sz="1600" dirty="0" err="1" smtClean="0">
                <a:solidFill>
                  <a:schemeClr val="tx1">
                    <a:lumMod val="50000"/>
                    <a:lumOff val="50000"/>
                  </a:schemeClr>
                </a:solidFill>
                <a:latin typeface="+mj-lt"/>
                <a:ea typeface="Calibri"/>
                <a:cs typeface="Calibri"/>
                <a:sym typeface="Calibri"/>
              </a:rPr>
              <a:t>Mattu</a:t>
            </a:r>
            <a:r>
              <a:rPr lang="en-US" sz="1600" dirty="0" smtClean="0">
                <a:solidFill>
                  <a:schemeClr val="tx1">
                    <a:lumMod val="50000"/>
                    <a:lumOff val="50000"/>
                  </a:schemeClr>
                </a:solidFill>
                <a:latin typeface="+mj-lt"/>
                <a:ea typeface="Calibri"/>
                <a:cs typeface="Calibri"/>
                <a:sym typeface="Calibri"/>
              </a:rPr>
              <a:t>, </a:t>
            </a:r>
            <a:r>
              <a:rPr lang="en-US" sz="1600" i="0" u="none" strike="noStrike" cap="none" baseline="0" dirty="0" err="1" smtClean="0">
                <a:solidFill>
                  <a:schemeClr val="tx1">
                    <a:lumMod val="50000"/>
                    <a:lumOff val="50000"/>
                  </a:schemeClr>
                </a:solidFill>
                <a:latin typeface="+mj-lt"/>
                <a:ea typeface="Calibri"/>
                <a:cs typeface="Calibri"/>
                <a:sym typeface="Calibri"/>
              </a:rPr>
              <a:t>ProPublica</a:t>
            </a:r>
            <a:r>
              <a:rPr lang="en-US" sz="1600" i="0" u="none" strike="noStrike" cap="none" baseline="0" dirty="0">
                <a:solidFill>
                  <a:schemeClr val="tx1">
                    <a:lumMod val="50000"/>
                    <a:lumOff val="50000"/>
                  </a:schemeClr>
                </a:solidFill>
                <a:latin typeface="+mj-lt"/>
                <a:ea typeface="Calibri"/>
                <a:cs typeface="Calibri"/>
                <a:sym typeface="Calibri"/>
              </a:rPr>
              <a:t>, </a:t>
            </a:r>
            <a:r>
              <a:rPr lang="en-US" sz="1600" i="0" u="none" strike="noStrike" cap="none" baseline="0" dirty="0" smtClean="0">
                <a:solidFill>
                  <a:schemeClr val="tx1">
                    <a:lumMod val="50000"/>
                    <a:lumOff val="50000"/>
                  </a:schemeClr>
                </a:solidFill>
                <a:latin typeface="+mj-lt"/>
                <a:ea typeface="Calibri"/>
                <a:cs typeface="Calibri"/>
                <a:sym typeface="Calibri"/>
              </a:rPr>
              <a:t>2017</a:t>
            </a:r>
            <a:endParaRPr lang="en-US" sz="1600" i="0" u="none" strike="noStrike" cap="none" baseline="0" dirty="0">
              <a:solidFill>
                <a:schemeClr val="tx1">
                  <a:lumMod val="50000"/>
                  <a:lumOff val="50000"/>
                </a:schemeClr>
              </a:solidFill>
              <a:latin typeface="+mj-lt"/>
              <a:ea typeface="Calibri"/>
              <a:cs typeface="Calibri"/>
              <a:sym typeface="Calibri"/>
            </a:endParaRPr>
          </a:p>
        </p:txBody>
      </p:sp>
      <p:pic>
        <p:nvPicPr>
          <p:cNvPr id="6146" name="Picture 2" descr="hart of GEICO Casualty Company Premiums in Illino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147" y="0"/>
            <a:ext cx="6390105" cy="455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10521"/>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p:nvPr/>
        </p:nvSpPr>
        <p:spPr>
          <a:xfrm>
            <a:off x="457200" y="4511441"/>
            <a:ext cx="8229600" cy="784799"/>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1600" i="1" dirty="0">
                <a:solidFill>
                  <a:schemeClr val="tx1">
                    <a:lumMod val="50000"/>
                    <a:lumOff val="50000"/>
                  </a:schemeClr>
                </a:solidFill>
                <a:latin typeface="+mj-lt"/>
                <a:ea typeface="Calibri"/>
                <a:cs typeface="Calibri"/>
                <a:sym typeface="Calibri"/>
              </a:rPr>
              <a:t>How </a:t>
            </a:r>
            <a:r>
              <a:rPr lang="en-US" sz="1600" i="1" dirty="0" err="1">
                <a:solidFill>
                  <a:schemeClr val="tx1">
                    <a:lumMod val="50000"/>
                    <a:lumOff val="50000"/>
                  </a:schemeClr>
                </a:solidFill>
                <a:latin typeface="+mj-lt"/>
                <a:ea typeface="Calibri"/>
                <a:cs typeface="Calibri"/>
                <a:sym typeface="Calibri"/>
              </a:rPr>
              <a:t>Uber</a:t>
            </a:r>
            <a:r>
              <a:rPr lang="en-US" sz="1600" i="1" dirty="0">
                <a:solidFill>
                  <a:schemeClr val="tx1">
                    <a:lumMod val="50000"/>
                    <a:lumOff val="50000"/>
                  </a:schemeClr>
                </a:solidFill>
                <a:latin typeface="+mj-lt"/>
                <a:ea typeface="Calibri"/>
                <a:cs typeface="Calibri"/>
                <a:sym typeface="Calibri"/>
              </a:rPr>
              <a:t> surge pricing really works, </a:t>
            </a:r>
            <a:r>
              <a:rPr lang="en-US" sz="1600" dirty="0">
                <a:solidFill>
                  <a:schemeClr val="tx1">
                    <a:lumMod val="50000"/>
                    <a:lumOff val="50000"/>
                  </a:schemeClr>
                </a:solidFill>
                <a:latin typeface="+mj-lt"/>
                <a:ea typeface="Calibri"/>
                <a:cs typeface="Calibri"/>
                <a:sym typeface="Calibri"/>
              </a:rPr>
              <a:t>Nick </a:t>
            </a:r>
            <a:r>
              <a:rPr lang="en-US" sz="1600" dirty="0" err="1">
                <a:solidFill>
                  <a:schemeClr val="tx1">
                    <a:lumMod val="50000"/>
                    <a:lumOff val="50000"/>
                  </a:schemeClr>
                </a:solidFill>
                <a:latin typeface="+mj-lt"/>
                <a:ea typeface="Calibri"/>
                <a:cs typeface="Calibri"/>
                <a:sym typeface="Calibri"/>
              </a:rPr>
              <a:t>Diakopolous</a:t>
            </a:r>
            <a:endParaRPr lang="en-US" sz="1600" dirty="0">
              <a:solidFill>
                <a:schemeClr val="tx1">
                  <a:lumMod val="50000"/>
                  <a:lumOff val="50000"/>
                </a:schemeClr>
              </a:solidFill>
              <a:latin typeface="+mj-lt"/>
              <a:ea typeface="Calibri"/>
              <a:cs typeface="Calibri"/>
              <a:sym typeface="Calibri"/>
            </a:endParaRPr>
          </a:p>
        </p:txBody>
      </p:sp>
      <p:pic>
        <p:nvPicPr>
          <p:cNvPr id="136" name="Shape 136"/>
          <p:cNvPicPr preferRelativeResize="0"/>
          <p:nvPr/>
        </p:nvPicPr>
        <p:blipFill>
          <a:blip r:embed="rId3">
            <a:alphaModFix/>
          </a:blip>
          <a:stretch>
            <a:fillRect/>
          </a:stretch>
        </p:blipFill>
        <p:spPr>
          <a:xfrm>
            <a:off x="156912" y="0"/>
            <a:ext cx="8830174" cy="4647149"/>
          </a:xfrm>
          <a:prstGeom prst="rect">
            <a:avLst/>
          </a:prstGeom>
          <a:noFill/>
          <a:ln>
            <a:noFill/>
          </a:ln>
        </p:spPr>
      </p:pic>
    </p:spTree>
    <p:extLst>
      <p:ext uri="{BB962C8B-B14F-4D97-AF65-F5344CB8AC3E}">
        <p14:creationId xmlns:p14="http://schemas.microsoft.com/office/powerpoint/2010/main" val="655007877"/>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704237"/>
            <a:ext cx="7772400" cy="1878806"/>
          </a:xfrm>
        </p:spPr>
        <p:txBody>
          <a:bodyPr/>
          <a:lstStyle/>
          <a:p>
            <a:r>
              <a:rPr lang="en-US" sz="3600" dirty="0" smtClean="0"/>
              <a:t>Measuring Race and Gender Bias</a:t>
            </a:r>
            <a:endParaRPr lang="en-US" sz="3600" dirty="0"/>
          </a:p>
        </p:txBody>
      </p:sp>
    </p:spTree>
    <p:extLst>
      <p:ext uri="{BB962C8B-B14F-4D97-AF65-F5344CB8AC3E}">
        <p14:creationId xmlns:p14="http://schemas.microsoft.com/office/powerpoint/2010/main" val="2047126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457200" y="0"/>
            <a:ext cx="8229600" cy="819150"/>
          </a:xfrm>
        </p:spPr>
        <p:txBody>
          <a:bodyPr/>
          <a:lstStyle/>
          <a:p>
            <a:pPr lvl="0"/>
            <a:r>
              <a:rPr lang="en-US" sz="3600" dirty="0" smtClean="0">
                <a:sym typeface="Calibri"/>
              </a:rPr>
              <a:t>Title VII of Civil Rights Act, 1964</a:t>
            </a:r>
            <a:endParaRPr lang="en-US" sz="3600" dirty="0">
              <a:sym typeface="Calibri"/>
            </a:endParaRPr>
          </a:p>
        </p:txBody>
      </p:sp>
      <p:sp>
        <p:nvSpPr>
          <p:cNvPr id="85" name="Shape 85"/>
          <p:cNvSpPr txBox="1">
            <a:spLocks noGrp="1"/>
          </p:cNvSpPr>
          <p:nvPr>
            <p:ph idx="1"/>
          </p:nvPr>
        </p:nvSpPr>
        <p:spPr/>
        <p:txBody>
          <a:bodyPr>
            <a:normAutofit fontScale="77500" lnSpcReduction="20000"/>
          </a:bodyPr>
          <a:lstStyle/>
          <a:p>
            <a:pPr lvl="0"/>
            <a:r>
              <a:rPr lang="en-US" smtClean="0">
                <a:sym typeface="Calibri"/>
              </a:rPr>
              <a:t>It shall be an unlawful employment practice for an employer -</a:t>
            </a:r>
          </a:p>
          <a:p>
            <a:pPr lvl="0"/>
            <a:endParaRPr lang="en-US" smtClean="0">
              <a:sym typeface="Calibri"/>
            </a:endParaRPr>
          </a:p>
          <a:p>
            <a:pPr lvl="0"/>
            <a:r>
              <a:rPr lang="en-US" smtClean="0">
                <a:sym typeface="Calibri"/>
              </a:rPr>
              <a:t>(1) to fail or refuse to hire or to discharge any individual, or otherwise to discriminate against any individual with respect to his compensation, terms, conditions, or privileges of employment, because of such individual’s race, color, religion, sex, or national origin; or</a:t>
            </a:r>
          </a:p>
          <a:p>
            <a:pPr lvl="0"/>
            <a:endParaRPr lang="en-US" smtClean="0">
              <a:sym typeface="Calibri"/>
            </a:endParaRPr>
          </a:p>
          <a:p>
            <a:pPr lvl="0"/>
            <a:r>
              <a:rPr lang="en-US" smtClean="0">
                <a:sym typeface="Calibri"/>
              </a:rPr>
              <a:t>(2) to limit, segregate, or classify his employees or applicants for employment in any way which would deprive or tend to deprive any individual of employment opportunities or otherwise adversely affect his status as an employee, because of such individual’s race, color, religion, sex, or national origin.</a:t>
            </a:r>
            <a:endParaRPr lang="en-US">
              <a:sym typeface="Calibri"/>
            </a:endParaRPr>
          </a:p>
        </p:txBody>
      </p:sp>
    </p:spTree>
    <p:extLst>
      <p:ext uri="{BB962C8B-B14F-4D97-AF65-F5344CB8AC3E}">
        <p14:creationId xmlns:p14="http://schemas.microsoft.com/office/powerpoint/2010/main" val="410019770"/>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457200" y="0"/>
            <a:ext cx="8229600" cy="819150"/>
          </a:xfrm>
        </p:spPr>
        <p:txBody>
          <a:bodyPr/>
          <a:lstStyle/>
          <a:p>
            <a:pPr lvl="0"/>
            <a:r>
              <a:rPr lang="en-US" sz="3600" dirty="0" smtClean="0">
                <a:sym typeface="Calibri"/>
              </a:rPr>
              <a:t>Regulated Domains</a:t>
            </a:r>
            <a:endParaRPr lang="en-US" sz="3600" dirty="0">
              <a:sym typeface="Calibri"/>
            </a:endParaRPr>
          </a:p>
        </p:txBody>
      </p:sp>
      <p:sp>
        <p:nvSpPr>
          <p:cNvPr id="85" name="Shape 85"/>
          <p:cNvSpPr txBox="1">
            <a:spLocks noGrp="1"/>
          </p:cNvSpPr>
          <p:nvPr>
            <p:ph idx="1"/>
          </p:nvPr>
        </p:nvSpPr>
        <p:spPr>
          <a:xfrm>
            <a:off x="266700" y="1009650"/>
            <a:ext cx="8610600" cy="3242072"/>
          </a:xfrm>
        </p:spPr>
        <p:txBody>
          <a:bodyPr>
            <a:normAutofit/>
          </a:bodyPr>
          <a:lstStyle/>
          <a:p>
            <a:pPr marL="0" lvl="0" indent="0">
              <a:buNone/>
            </a:pPr>
            <a:r>
              <a:rPr lang="en-US" sz="2000" b="1" dirty="0"/>
              <a:t>Credit</a:t>
            </a:r>
            <a:r>
              <a:rPr lang="en-US" sz="2000" dirty="0"/>
              <a:t> </a:t>
            </a:r>
            <a:r>
              <a:rPr lang="en-US" sz="2000" dirty="0" smtClean="0"/>
              <a:t>(</a:t>
            </a:r>
            <a:r>
              <a:rPr lang="en-US" sz="2000" dirty="0"/>
              <a:t>Equal Credit Opportunity Act</a:t>
            </a:r>
            <a:r>
              <a:rPr lang="en-US" sz="2000" dirty="0" smtClean="0"/>
              <a:t>)</a:t>
            </a:r>
          </a:p>
          <a:p>
            <a:pPr marL="0" lvl="0" indent="0">
              <a:buNone/>
            </a:pPr>
            <a:r>
              <a:rPr lang="en-US" sz="2000" b="1" dirty="0" smtClean="0"/>
              <a:t>Education</a:t>
            </a:r>
            <a:r>
              <a:rPr lang="en-US" sz="2000" dirty="0"/>
              <a:t> (Civil Rights Act of 1964; Education Amendments of 1972</a:t>
            </a:r>
            <a:r>
              <a:rPr lang="en-US" sz="2000" dirty="0" smtClean="0"/>
              <a:t>)</a:t>
            </a:r>
          </a:p>
          <a:p>
            <a:pPr marL="0" lvl="0" indent="0">
              <a:buNone/>
            </a:pPr>
            <a:r>
              <a:rPr lang="en-US" sz="2000" b="1" dirty="0" smtClean="0"/>
              <a:t>Employment</a:t>
            </a:r>
            <a:r>
              <a:rPr lang="en-US" sz="2000" dirty="0"/>
              <a:t> (Civil Rights Act of 1964</a:t>
            </a:r>
            <a:r>
              <a:rPr lang="en-US" sz="2000" dirty="0" smtClean="0"/>
              <a:t>)</a:t>
            </a:r>
          </a:p>
          <a:p>
            <a:pPr marL="0" lvl="0" indent="0">
              <a:buNone/>
            </a:pPr>
            <a:r>
              <a:rPr lang="en-US" sz="2000" b="1" dirty="0" smtClean="0"/>
              <a:t>Housing</a:t>
            </a:r>
            <a:r>
              <a:rPr lang="en-US" sz="2000" dirty="0"/>
              <a:t> (Fair Housing Act</a:t>
            </a:r>
            <a:r>
              <a:rPr lang="en-US" sz="2000" dirty="0" smtClean="0"/>
              <a:t>)</a:t>
            </a:r>
          </a:p>
          <a:p>
            <a:pPr marL="0" lvl="0" indent="0">
              <a:buNone/>
            </a:pPr>
            <a:r>
              <a:rPr lang="en-US" sz="2000" b="1" dirty="0" smtClean="0"/>
              <a:t>‘</a:t>
            </a:r>
            <a:r>
              <a:rPr lang="en-US" sz="2000" b="1" dirty="0"/>
              <a:t>Public Accommodation’</a:t>
            </a:r>
            <a:r>
              <a:rPr lang="en-US" sz="2000" dirty="0"/>
              <a:t> (Civil Rights Act of 1964</a:t>
            </a:r>
            <a:r>
              <a:rPr lang="en-US" sz="2000" dirty="0" smtClean="0"/>
              <a:t>)</a:t>
            </a:r>
          </a:p>
          <a:p>
            <a:pPr marL="0" lvl="0" indent="0">
              <a:buNone/>
            </a:pPr>
            <a:endParaRPr lang="en-US" sz="2000" dirty="0">
              <a:sym typeface="Calibri"/>
            </a:endParaRPr>
          </a:p>
        </p:txBody>
      </p:sp>
      <p:sp>
        <p:nvSpPr>
          <p:cNvPr id="4" name="Content Placeholder 2"/>
          <p:cNvSpPr txBox="1">
            <a:spLocks/>
          </p:cNvSpPr>
          <p:nvPr/>
        </p:nvSpPr>
        <p:spPr>
          <a:xfrm>
            <a:off x="457200" y="4442222"/>
            <a:ext cx="8229600" cy="644128"/>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lnSpc>
                <a:spcPct val="120000"/>
              </a:lnSpc>
              <a:buFont typeface="Arial" pitchFamily="34" charset="0"/>
              <a:buNone/>
            </a:pPr>
            <a:r>
              <a:rPr lang="en-US" sz="1600" i="1" dirty="0" smtClean="0"/>
              <a:t>Fairness in Machine Learning, NIPS 2017 Tutorial</a:t>
            </a:r>
          </a:p>
          <a:p>
            <a:pPr marL="0" indent="0" algn="ctr">
              <a:buNone/>
            </a:pPr>
            <a:r>
              <a:rPr lang="en-US" sz="1600" dirty="0"/>
              <a:t>Solon </a:t>
            </a:r>
            <a:r>
              <a:rPr lang="en-US" sz="1600" dirty="0" err="1"/>
              <a:t>Barocas</a:t>
            </a:r>
            <a:r>
              <a:rPr lang="en-US" sz="1600" dirty="0"/>
              <a:t> and Moritz </a:t>
            </a:r>
            <a:r>
              <a:rPr lang="en-US" sz="1600" dirty="0" err="1"/>
              <a:t>Hardt</a:t>
            </a:r>
            <a:endParaRPr lang="en-US" sz="1600" dirty="0" smtClean="0"/>
          </a:p>
          <a:p>
            <a:pPr marL="0" indent="0" algn="ctr">
              <a:buFont typeface="Arial" pitchFamily="34" charset="0"/>
              <a:buNone/>
            </a:pPr>
            <a:endParaRPr lang="en-US" dirty="0" smtClean="0"/>
          </a:p>
        </p:txBody>
      </p:sp>
    </p:spTree>
    <p:extLst>
      <p:ext uri="{BB962C8B-B14F-4D97-AF65-F5344CB8AC3E}">
        <p14:creationId xmlns:p14="http://schemas.microsoft.com/office/powerpoint/2010/main" val="942357037"/>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457200" y="0"/>
            <a:ext cx="8229600" cy="819150"/>
          </a:xfrm>
        </p:spPr>
        <p:txBody>
          <a:bodyPr/>
          <a:lstStyle/>
          <a:p>
            <a:pPr lvl="0"/>
            <a:r>
              <a:rPr lang="en-US" sz="3600" dirty="0" smtClean="0">
                <a:sym typeface="Calibri"/>
              </a:rPr>
              <a:t>Protected Classes</a:t>
            </a:r>
            <a:endParaRPr lang="en-US" sz="3600" dirty="0">
              <a:sym typeface="Calibri"/>
            </a:endParaRPr>
          </a:p>
        </p:txBody>
      </p:sp>
      <p:sp>
        <p:nvSpPr>
          <p:cNvPr id="85" name="Shape 85"/>
          <p:cNvSpPr txBox="1">
            <a:spLocks noGrp="1"/>
          </p:cNvSpPr>
          <p:nvPr>
            <p:ph idx="1"/>
          </p:nvPr>
        </p:nvSpPr>
        <p:spPr>
          <a:xfrm>
            <a:off x="266700" y="914400"/>
            <a:ext cx="8610600" cy="3432572"/>
          </a:xfrm>
        </p:spPr>
        <p:txBody>
          <a:bodyPr>
            <a:normAutofit fontScale="92500"/>
          </a:bodyPr>
          <a:lstStyle/>
          <a:p>
            <a:pPr marL="0" lvl="0" indent="0">
              <a:lnSpc>
                <a:spcPct val="110000"/>
              </a:lnSpc>
              <a:buNone/>
            </a:pPr>
            <a:r>
              <a:rPr lang="en-US" sz="2000" b="1" dirty="0"/>
              <a:t>Race</a:t>
            </a:r>
            <a:r>
              <a:rPr lang="en-US" sz="2000" dirty="0"/>
              <a:t> (Civil Rights Act of 1964); </a:t>
            </a:r>
            <a:r>
              <a:rPr lang="en-US" sz="2000" b="1" dirty="0"/>
              <a:t>Color</a:t>
            </a:r>
            <a:r>
              <a:rPr lang="en-US" sz="2000" dirty="0"/>
              <a:t> (Civil Rights Act of 1964); </a:t>
            </a:r>
            <a:r>
              <a:rPr lang="en-US" sz="2000" b="1" dirty="0"/>
              <a:t>Sex</a:t>
            </a:r>
            <a:r>
              <a:rPr lang="en-US" sz="2000" dirty="0"/>
              <a:t> (Equal Pay Act of 1963; Civil Rights Act of 1964); </a:t>
            </a:r>
            <a:r>
              <a:rPr lang="en-US" sz="2000" b="1" dirty="0"/>
              <a:t>Religion</a:t>
            </a:r>
            <a:r>
              <a:rPr lang="en-US" sz="2000" dirty="0"/>
              <a:t> (Civil Rights Act of 1964);</a:t>
            </a:r>
            <a:r>
              <a:rPr lang="en-US" sz="2000" b="1" dirty="0"/>
              <a:t>National origin</a:t>
            </a:r>
            <a:r>
              <a:rPr lang="en-US" sz="2000" dirty="0"/>
              <a:t> (Civil Rights Act of 1964); </a:t>
            </a:r>
            <a:r>
              <a:rPr lang="en-US" sz="2000" b="1" dirty="0"/>
              <a:t>Citizenship</a:t>
            </a:r>
            <a:r>
              <a:rPr lang="en-US" sz="2000" dirty="0"/>
              <a:t> (Immigration Reform and Control Act); </a:t>
            </a:r>
            <a:r>
              <a:rPr lang="en-US" sz="2000" b="1" dirty="0"/>
              <a:t>Age</a:t>
            </a:r>
            <a:r>
              <a:rPr lang="en-US" sz="2000" dirty="0"/>
              <a:t> (Age Discrimination in Employment Act of 1967);</a:t>
            </a:r>
            <a:r>
              <a:rPr lang="en-US" sz="2000" b="1" dirty="0"/>
              <a:t>Pregnancy</a:t>
            </a:r>
            <a:r>
              <a:rPr lang="en-US" sz="2000" dirty="0"/>
              <a:t> (Pregnancy Discrimination Act); </a:t>
            </a:r>
            <a:r>
              <a:rPr lang="en-US" sz="2000" b="1" dirty="0"/>
              <a:t>Familial status</a:t>
            </a:r>
            <a:r>
              <a:rPr lang="en-US" sz="2000" dirty="0"/>
              <a:t> (Civil Rights Act of 1968); </a:t>
            </a:r>
            <a:r>
              <a:rPr lang="en-US" sz="2000" b="1" dirty="0"/>
              <a:t>Disability status</a:t>
            </a:r>
            <a:r>
              <a:rPr lang="en-US" sz="2000" dirty="0"/>
              <a:t> (Rehabilitation Act of 1973; Americans with Disabilities Act of 1990); </a:t>
            </a:r>
            <a:r>
              <a:rPr lang="en-US" sz="2000" b="1" dirty="0"/>
              <a:t>Veteran status</a:t>
            </a:r>
            <a:r>
              <a:rPr lang="en-US" sz="2000" dirty="0"/>
              <a:t> (Vietnam Era Veterans' Readjustment Assistance Act of 1974; Uniformed Services Employment and Reemployment Rights Act); </a:t>
            </a:r>
            <a:r>
              <a:rPr lang="en-US" sz="2000" b="1" dirty="0"/>
              <a:t>Genetic information</a:t>
            </a:r>
            <a:r>
              <a:rPr lang="en-US" sz="2000" dirty="0"/>
              <a:t> (Genetic Information Nondiscrimination Act)</a:t>
            </a:r>
            <a:endParaRPr lang="en-US" sz="2000" dirty="0">
              <a:sym typeface="Calibri"/>
            </a:endParaRPr>
          </a:p>
        </p:txBody>
      </p:sp>
      <p:sp>
        <p:nvSpPr>
          <p:cNvPr id="4" name="Content Placeholder 2"/>
          <p:cNvSpPr txBox="1">
            <a:spLocks/>
          </p:cNvSpPr>
          <p:nvPr/>
        </p:nvSpPr>
        <p:spPr>
          <a:xfrm>
            <a:off x="457200" y="4442222"/>
            <a:ext cx="8229600" cy="644128"/>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lnSpc>
                <a:spcPct val="120000"/>
              </a:lnSpc>
              <a:buFont typeface="Arial" pitchFamily="34" charset="0"/>
              <a:buNone/>
            </a:pPr>
            <a:r>
              <a:rPr lang="en-US" sz="1600" i="1" dirty="0" smtClean="0"/>
              <a:t>Fairness in Machine Learning, NIPS 2017 Tutorial</a:t>
            </a:r>
          </a:p>
          <a:p>
            <a:pPr marL="0" indent="0" algn="ctr">
              <a:buNone/>
            </a:pPr>
            <a:r>
              <a:rPr lang="en-US" sz="1600" dirty="0"/>
              <a:t>Solon </a:t>
            </a:r>
            <a:r>
              <a:rPr lang="en-US" sz="1600" dirty="0" err="1"/>
              <a:t>Barocas</a:t>
            </a:r>
            <a:r>
              <a:rPr lang="en-US" sz="1600" dirty="0"/>
              <a:t> and Moritz </a:t>
            </a:r>
            <a:r>
              <a:rPr lang="en-US" sz="1600" dirty="0" err="1"/>
              <a:t>Hardt</a:t>
            </a:r>
            <a:endParaRPr lang="en-US" sz="1600" dirty="0" smtClean="0"/>
          </a:p>
          <a:p>
            <a:pPr marL="0" indent="0" algn="ctr">
              <a:buFont typeface="Arial" pitchFamily="34" charset="0"/>
              <a:buNone/>
            </a:pPr>
            <a:endParaRPr lang="en-US" dirty="0" smtClean="0"/>
          </a:p>
        </p:txBody>
      </p:sp>
    </p:spTree>
    <p:extLst>
      <p:ext uri="{BB962C8B-B14F-4D97-AF65-F5344CB8AC3E}">
        <p14:creationId xmlns:p14="http://schemas.microsoft.com/office/powerpoint/2010/main" val="706859220"/>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704237"/>
            <a:ext cx="7772400" cy="1878806"/>
          </a:xfrm>
        </p:spPr>
        <p:txBody>
          <a:bodyPr/>
          <a:lstStyle/>
          <a:p>
            <a:r>
              <a:rPr lang="en-US" sz="3600" dirty="0" smtClean="0"/>
              <a:t>Race and gender</a:t>
            </a:r>
            <a:br>
              <a:rPr lang="en-US" sz="3600" dirty="0" smtClean="0"/>
            </a:br>
            <a:r>
              <a:rPr lang="en-US" sz="3600" dirty="0" smtClean="0"/>
              <a:t>correlate with everything</a:t>
            </a:r>
            <a:endParaRPr lang="en-US" sz="3600" dirty="0"/>
          </a:p>
        </p:txBody>
      </p:sp>
    </p:spTree>
    <p:extLst>
      <p:ext uri="{BB962C8B-B14F-4D97-AF65-F5344CB8AC3E}">
        <p14:creationId xmlns:p14="http://schemas.microsoft.com/office/powerpoint/2010/main" val="1211882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91" name="Shape 91"/>
          <p:cNvPicPr preferRelativeResize="0"/>
          <p:nvPr/>
        </p:nvPicPr>
        <p:blipFill>
          <a:blip r:embed="rId3">
            <a:alphaModFix/>
          </a:blip>
          <a:stretch>
            <a:fillRect/>
          </a:stretch>
        </p:blipFill>
        <p:spPr>
          <a:xfrm>
            <a:off x="362857" y="650478"/>
            <a:ext cx="8039100" cy="3911600"/>
          </a:xfrm>
          <a:prstGeom prst="rect">
            <a:avLst/>
          </a:prstGeom>
          <a:noFill/>
          <a:ln>
            <a:noFill/>
          </a:ln>
        </p:spPr>
      </p:pic>
      <p:sp>
        <p:nvSpPr>
          <p:cNvPr id="92" name="Shape 92"/>
          <p:cNvSpPr txBox="1"/>
          <p:nvPr/>
        </p:nvSpPr>
        <p:spPr>
          <a:xfrm>
            <a:off x="108857" y="4578803"/>
            <a:ext cx="8853600" cy="484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From </a:t>
            </a:r>
            <a:r>
              <a:rPr lang="en-US" sz="1800" b="0" i="0" u="none" strike="noStrike" cap="none" baseline="0" dirty="0" err="1">
                <a:solidFill>
                  <a:schemeClr val="dk1"/>
                </a:solidFill>
                <a:latin typeface="Calibri"/>
                <a:ea typeface="Calibri"/>
                <a:cs typeface="Calibri"/>
                <a:sym typeface="Calibri"/>
              </a:rPr>
              <a:t>Kosinski</a:t>
            </a:r>
            <a:r>
              <a:rPr lang="en-US" sz="1800" b="0" i="0" u="none" strike="noStrike" cap="none" baseline="0" dirty="0">
                <a:solidFill>
                  <a:schemeClr val="dk1"/>
                </a:solidFill>
                <a:latin typeface="Calibri"/>
                <a:ea typeface="Calibri"/>
                <a:cs typeface="Calibri"/>
                <a:sym typeface="Calibri"/>
              </a:rPr>
              <a:t> et. al., </a:t>
            </a:r>
            <a:r>
              <a:rPr lang="en-US" sz="1800" b="0" i="1" u="none" strike="noStrike" cap="none" baseline="0" dirty="0">
                <a:solidFill>
                  <a:schemeClr val="dk1"/>
                </a:solidFill>
                <a:latin typeface="Calibri"/>
                <a:ea typeface="Calibri"/>
                <a:cs typeface="Calibri"/>
                <a:sym typeface="Calibri"/>
              </a:rPr>
              <a:t>Private traits and attributes are predictable from digital records of human behavior </a:t>
            </a:r>
          </a:p>
        </p:txBody>
      </p:sp>
      <p:sp>
        <p:nvSpPr>
          <p:cNvPr id="90" name="Shape 90"/>
          <p:cNvSpPr txBox="1">
            <a:spLocks noGrp="1"/>
          </p:cNvSpPr>
          <p:nvPr>
            <p:ph type="title"/>
          </p:nvPr>
        </p:nvSpPr>
        <p:spPr>
          <a:xfrm>
            <a:off x="457200" y="0"/>
            <a:ext cx="8229600" cy="731172"/>
          </a:xfrm>
        </p:spPr>
        <p:txBody>
          <a:bodyPr/>
          <a:lstStyle/>
          <a:p>
            <a:pPr lvl="0"/>
            <a:r>
              <a:rPr lang="en-US" sz="4000" dirty="0" smtClean="0">
                <a:sym typeface="Calibri"/>
              </a:rPr>
              <a:t>Learning from Facebook likes</a:t>
            </a:r>
            <a:endParaRPr lang="en-US" sz="4000" dirty="0">
              <a:sym typeface="Calibri"/>
            </a:endParaRPr>
          </a:p>
        </p:txBody>
      </p:sp>
    </p:spTree>
    <p:extLst>
      <p:ext uri="{BB962C8B-B14F-4D97-AF65-F5344CB8AC3E}">
        <p14:creationId xmlns:p14="http://schemas.microsoft.com/office/powerpoint/2010/main" val="1373378581"/>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Shape 97"/>
          <p:cNvPicPr preferRelativeResize="0"/>
          <p:nvPr/>
        </p:nvPicPr>
        <p:blipFill>
          <a:blip r:embed="rId3">
            <a:alphaModFix/>
          </a:blip>
          <a:stretch>
            <a:fillRect/>
          </a:stretch>
        </p:blipFill>
        <p:spPr>
          <a:xfrm>
            <a:off x="2806721" y="38625"/>
            <a:ext cx="3530566" cy="5066249"/>
          </a:xfrm>
          <a:prstGeom prst="rect">
            <a:avLst/>
          </a:prstGeom>
          <a:noFill/>
          <a:ln>
            <a:noFill/>
          </a:ln>
        </p:spPr>
      </p:pic>
    </p:spTree>
    <p:extLst>
      <p:ext uri="{BB962C8B-B14F-4D97-AF65-F5344CB8AC3E}">
        <p14:creationId xmlns:p14="http://schemas.microsoft.com/office/powerpoint/2010/main" val="1777988209"/>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4" name="Shape 135"/>
          <p:cNvSpPr txBox="1"/>
          <p:nvPr/>
        </p:nvSpPr>
        <p:spPr>
          <a:xfrm>
            <a:off x="457199" y="4648200"/>
            <a:ext cx="8229600" cy="491614"/>
          </a:xfrm>
          <a:prstGeom prst="rect">
            <a:avLst/>
          </a:prstGeom>
          <a:noFill/>
          <a:ln>
            <a:noFill/>
          </a:ln>
        </p:spPr>
        <p:txBody>
          <a:bodyPr lIns="91425" tIns="45700" rIns="91425" bIns="45700" anchor="ctr" anchorCtr="0">
            <a:noAutofit/>
          </a:bodyPr>
          <a:lstStyle/>
          <a:p>
            <a:pPr lvl="1" algn="ctr">
              <a:buClr>
                <a:schemeClr val="dk1"/>
              </a:buClr>
              <a:buSzPct val="25000"/>
              <a:buFont typeface="Calibri"/>
              <a:buNone/>
            </a:pPr>
            <a:r>
              <a:rPr lang="en-US" sz="1600" i="1" dirty="0" smtClean="0">
                <a:solidFill>
                  <a:schemeClr val="tx1">
                    <a:lumMod val="50000"/>
                    <a:lumOff val="50000"/>
                  </a:schemeClr>
                </a:solidFill>
                <a:latin typeface="+mj-lt"/>
                <a:ea typeface="Calibri"/>
                <a:cs typeface="Calibri"/>
                <a:sym typeface="Calibri"/>
              </a:rPr>
              <a:t>Institute for the Future unintended harms of technology risk zones, </a:t>
            </a:r>
            <a:r>
              <a:rPr lang="en-US" sz="1600" i="1" dirty="0" err="1" smtClean="0">
                <a:solidFill>
                  <a:schemeClr val="tx1">
                    <a:lumMod val="50000"/>
                    <a:lumOff val="50000"/>
                  </a:schemeClr>
                </a:solidFill>
                <a:latin typeface="+mj-lt"/>
                <a:ea typeface="Calibri"/>
                <a:cs typeface="Calibri"/>
                <a:sym typeface="Calibri"/>
              </a:rPr>
              <a:t>ethicalos.org</a:t>
            </a:r>
            <a:endParaRPr lang="en-US" sz="1600" dirty="0">
              <a:solidFill>
                <a:schemeClr val="tx1">
                  <a:lumMod val="50000"/>
                  <a:lumOff val="50000"/>
                </a:schemeClr>
              </a:solidFill>
              <a:latin typeface="+mj-lt"/>
              <a:ea typeface="Calibri"/>
              <a:cs typeface="Calibri"/>
              <a:sym typeface="Calibri"/>
            </a:endParaRPr>
          </a:p>
        </p:txBody>
      </p:sp>
      <p:pic>
        <p:nvPicPr>
          <p:cNvPr id="1026" name="Picture 2" descr="https://ethicalos.org/wp-content/uploads/2018/07/Screen-Shot-2018-07-05-at-8.18.27-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337" y="0"/>
            <a:ext cx="7773325"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805511"/>
      </p:ext>
    </p:extLst>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4" name="Shape 104"/>
          <p:cNvPicPr preferRelativeResize="0"/>
          <p:nvPr/>
        </p:nvPicPr>
        <p:blipFill>
          <a:blip r:embed="rId3">
            <a:alphaModFix/>
          </a:blip>
          <a:stretch>
            <a:fillRect/>
          </a:stretch>
        </p:blipFill>
        <p:spPr>
          <a:xfrm>
            <a:off x="2743200" y="652028"/>
            <a:ext cx="4222961" cy="3926775"/>
          </a:xfrm>
          <a:prstGeom prst="rect">
            <a:avLst/>
          </a:prstGeom>
          <a:noFill/>
          <a:ln>
            <a:noFill/>
          </a:ln>
        </p:spPr>
      </p:pic>
      <p:sp>
        <p:nvSpPr>
          <p:cNvPr id="102" name="Shape 102"/>
          <p:cNvSpPr txBox="1">
            <a:spLocks noGrp="1"/>
          </p:cNvSpPr>
          <p:nvPr>
            <p:ph type="title"/>
          </p:nvPr>
        </p:nvSpPr>
        <p:spPr>
          <a:xfrm>
            <a:off x="457200" y="1"/>
            <a:ext cx="8229600" cy="819150"/>
          </a:xfrm>
        </p:spPr>
        <p:txBody>
          <a:bodyPr/>
          <a:lstStyle/>
          <a:p>
            <a:pPr lvl="0"/>
            <a:r>
              <a:rPr lang="en-US" sz="3600" dirty="0" smtClean="0">
                <a:sym typeface="Calibri"/>
              </a:rPr>
              <a:t>Predicting gender from Twitter</a:t>
            </a:r>
            <a:endParaRPr lang="en-US" sz="3600" dirty="0">
              <a:sym typeface="Calibri"/>
            </a:endParaRPr>
          </a:p>
        </p:txBody>
      </p:sp>
      <p:sp>
        <p:nvSpPr>
          <p:cNvPr id="103" name="Shape 103"/>
          <p:cNvSpPr txBox="1"/>
          <p:nvPr/>
        </p:nvSpPr>
        <p:spPr>
          <a:xfrm>
            <a:off x="685799" y="4578803"/>
            <a:ext cx="7772401" cy="496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600" b="0" i="0" u="none" strike="noStrike" cap="none" baseline="0" dirty="0" err="1" smtClean="0">
                <a:solidFill>
                  <a:schemeClr val="tx1">
                    <a:lumMod val="50000"/>
                    <a:lumOff val="50000"/>
                  </a:schemeClr>
                </a:solidFill>
                <a:latin typeface="+mj-lt"/>
                <a:ea typeface="Calibri"/>
                <a:cs typeface="Calibri"/>
                <a:sym typeface="Calibri"/>
              </a:rPr>
              <a:t>Zamal</a:t>
            </a:r>
            <a:r>
              <a:rPr lang="en-US" sz="1600" b="0" i="0" u="none" strike="noStrike" cap="none" baseline="0" dirty="0" smtClean="0">
                <a:solidFill>
                  <a:schemeClr val="tx1">
                    <a:lumMod val="50000"/>
                    <a:lumOff val="50000"/>
                  </a:schemeClr>
                </a:solidFill>
                <a:latin typeface="+mj-lt"/>
                <a:ea typeface="Calibri"/>
                <a:cs typeface="Calibri"/>
                <a:sym typeface="Calibri"/>
              </a:rPr>
              <a:t> </a:t>
            </a:r>
            <a:r>
              <a:rPr lang="en-US" sz="1600" b="0" i="0" u="none" strike="noStrike" cap="none" baseline="0" dirty="0">
                <a:solidFill>
                  <a:schemeClr val="tx1">
                    <a:lumMod val="50000"/>
                    <a:lumOff val="50000"/>
                  </a:schemeClr>
                </a:solidFill>
                <a:latin typeface="+mj-lt"/>
                <a:ea typeface="Calibri"/>
                <a:cs typeface="Calibri"/>
                <a:sym typeface="Calibri"/>
              </a:rPr>
              <a:t>et. al., </a:t>
            </a:r>
            <a:r>
              <a:rPr lang="en-US" sz="1600" b="0" i="1" u="none" strike="noStrike" cap="none" baseline="0" dirty="0" err="1">
                <a:solidFill>
                  <a:schemeClr val="tx1">
                    <a:lumMod val="50000"/>
                    <a:lumOff val="50000"/>
                  </a:schemeClr>
                </a:solidFill>
                <a:latin typeface="+mj-lt"/>
                <a:ea typeface="Calibri"/>
                <a:cs typeface="Calibri"/>
                <a:sym typeface="Calibri"/>
              </a:rPr>
              <a:t>Homophily</a:t>
            </a:r>
            <a:r>
              <a:rPr lang="en-US" sz="1600" b="0" i="1" u="none" strike="noStrike" cap="none" baseline="0" dirty="0">
                <a:solidFill>
                  <a:schemeClr val="tx1">
                    <a:lumMod val="50000"/>
                    <a:lumOff val="50000"/>
                  </a:schemeClr>
                </a:solidFill>
                <a:latin typeface="+mj-lt"/>
                <a:ea typeface="Calibri"/>
                <a:cs typeface="Calibri"/>
                <a:sym typeface="Calibri"/>
              </a:rPr>
              <a:t> and Latent Attribute Inference: Inferring Latent Attributes of Twitter Users from Neighbors</a:t>
            </a:r>
          </a:p>
        </p:txBody>
      </p:sp>
    </p:spTree>
    <p:extLst>
      <p:ext uri="{BB962C8B-B14F-4D97-AF65-F5344CB8AC3E}">
        <p14:creationId xmlns:p14="http://schemas.microsoft.com/office/powerpoint/2010/main" val="765555549"/>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10" name="Shape 110"/>
          <p:cNvPicPr preferRelativeResize="0"/>
          <p:nvPr/>
        </p:nvPicPr>
        <p:blipFill>
          <a:blip r:embed="rId3">
            <a:alphaModFix/>
          </a:blip>
          <a:stretch>
            <a:fillRect/>
          </a:stretch>
        </p:blipFill>
        <p:spPr>
          <a:xfrm>
            <a:off x="2351549" y="658625"/>
            <a:ext cx="4518775" cy="4165199"/>
          </a:xfrm>
          <a:prstGeom prst="rect">
            <a:avLst/>
          </a:prstGeom>
          <a:noFill/>
          <a:ln>
            <a:noFill/>
          </a:ln>
        </p:spPr>
      </p:pic>
      <p:sp>
        <p:nvSpPr>
          <p:cNvPr id="109" name="Shape 109"/>
          <p:cNvSpPr txBox="1">
            <a:spLocks noGrp="1"/>
          </p:cNvSpPr>
          <p:nvPr>
            <p:ph type="title"/>
          </p:nvPr>
        </p:nvSpPr>
        <p:spPr>
          <a:xfrm>
            <a:off x="457200" y="0"/>
            <a:ext cx="8229600" cy="791852"/>
          </a:xfrm>
        </p:spPr>
        <p:txBody>
          <a:bodyPr/>
          <a:lstStyle/>
          <a:p>
            <a:pPr lvl="0"/>
            <a:r>
              <a:rPr lang="en-US" sz="3600" dirty="0" smtClean="0">
                <a:sym typeface="Calibri"/>
              </a:rPr>
              <a:t>Predicting race from Twitter</a:t>
            </a:r>
            <a:endParaRPr lang="en-US" sz="3600" dirty="0">
              <a:sym typeface="Calibri"/>
            </a:endParaRPr>
          </a:p>
        </p:txBody>
      </p:sp>
      <p:sp>
        <p:nvSpPr>
          <p:cNvPr id="111" name="Shape 111"/>
          <p:cNvSpPr txBox="1"/>
          <p:nvPr/>
        </p:nvSpPr>
        <p:spPr>
          <a:xfrm>
            <a:off x="98406" y="4749039"/>
            <a:ext cx="8947199" cy="2768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dirty="0" err="1" smtClean="0">
                <a:solidFill>
                  <a:schemeClr val="tx1">
                    <a:lumMod val="50000"/>
                    <a:lumOff val="50000"/>
                  </a:schemeClr>
                </a:solidFill>
                <a:latin typeface="+mj-lt"/>
                <a:ea typeface="Calibri"/>
                <a:cs typeface="Calibri"/>
                <a:sym typeface="Calibri"/>
              </a:rPr>
              <a:t>Pennacchiotti</a:t>
            </a:r>
            <a:r>
              <a:rPr lang="en-US" sz="1600" b="0" i="0" u="none" strike="noStrike" cap="none" baseline="0" dirty="0" smtClean="0">
                <a:solidFill>
                  <a:schemeClr val="tx1">
                    <a:lumMod val="50000"/>
                    <a:lumOff val="50000"/>
                  </a:schemeClr>
                </a:solidFill>
                <a:latin typeface="+mj-lt"/>
                <a:ea typeface="Calibri"/>
                <a:cs typeface="Calibri"/>
                <a:sym typeface="Calibri"/>
              </a:rPr>
              <a:t> </a:t>
            </a:r>
            <a:r>
              <a:rPr lang="en-US" sz="1600" b="0" i="0" u="none" strike="noStrike" cap="none" baseline="0" dirty="0">
                <a:solidFill>
                  <a:schemeClr val="tx1">
                    <a:lumMod val="50000"/>
                    <a:lumOff val="50000"/>
                  </a:schemeClr>
                </a:solidFill>
                <a:latin typeface="+mj-lt"/>
                <a:ea typeface="Calibri"/>
                <a:cs typeface="Calibri"/>
                <a:sym typeface="Calibri"/>
              </a:rPr>
              <a:t>and </a:t>
            </a:r>
            <a:r>
              <a:rPr lang="en-US" sz="1600" b="0" i="0" u="none" strike="noStrike" cap="none" baseline="0" dirty="0" err="1">
                <a:solidFill>
                  <a:schemeClr val="tx1">
                    <a:lumMod val="50000"/>
                    <a:lumOff val="50000"/>
                  </a:schemeClr>
                </a:solidFill>
                <a:latin typeface="+mj-lt"/>
                <a:ea typeface="Calibri"/>
                <a:cs typeface="Calibri"/>
                <a:sym typeface="Calibri"/>
              </a:rPr>
              <a:t>Popescu</a:t>
            </a:r>
            <a:r>
              <a:rPr lang="en-US" sz="1600" b="0" i="0" u="none" strike="noStrike" cap="none" baseline="0" dirty="0">
                <a:solidFill>
                  <a:schemeClr val="tx1">
                    <a:lumMod val="50000"/>
                    <a:lumOff val="50000"/>
                  </a:schemeClr>
                </a:solidFill>
                <a:latin typeface="+mj-lt"/>
                <a:ea typeface="Calibri"/>
                <a:cs typeface="Calibri"/>
                <a:sym typeface="Calibri"/>
              </a:rPr>
              <a:t>, </a:t>
            </a:r>
            <a:r>
              <a:rPr lang="en-US" sz="1600" b="0" i="1" u="none" strike="noStrike" cap="none" baseline="0" dirty="0">
                <a:solidFill>
                  <a:schemeClr val="tx1">
                    <a:lumMod val="50000"/>
                    <a:lumOff val="50000"/>
                  </a:schemeClr>
                </a:solidFill>
                <a:latin typeface="+mj-lt"/>
                <a:ea typeface="Calibri"/>
                <a:cs typeface="Calibri"/>
                <a:sym typeface="Calibri"/>
              </a:rPr>
              <a:t>A Machine Learning Approach to Twitter User Classification</a:t>
            </a:r>
          </a:p>
        </p:txBody>
      </p:sp>
    </p:spTree>
    <p:extLst>
      <p:ext uri="{BB962C8B-B14F-4D97-AF65-F5344CB8AC3E}">
        <p14:creationId xmlns:p14="http://schemas.microsoft.com/office/powerpoint/2010/main" val="1323252200"/>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704237"/>
            <a:ext cx="7772400" cy="1878806"/>
          </a:xfrm>
        </p:spPr>
        <p:txBody>
          <a:bodyPr/>
          <a:lstStyle/>
          <a:p>
            <a:r>
              <a:rPr lang="en-US" sz="3600" dirty="0" smtClean="0"/>
              <a:t>Observational vs. Experimental</a:t>
            </a:r>
            <a:endParaRPr lang="en-US" sz="3600" dirty="0"/>
          </a:p>
        </p:txBody>
      </p:sp>
    </p:spTree>
    <p:extLst>
      <p:ext uri="{BB962C8B-B14F-4D97-AF65-F5344CB8AC3E}">
        <p14:creationId xmlns:p14="http://schemas.microsoft.com/office/powerpoint/2010/main" val="2134836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43000" y="104776"/>
            <a:ext cx="6858000" cy="4920074"/>
          </a:xfrm>
          <a:prstGeom prst="rect">
            <a:avLst/>
          </a:prstGeom>
        </p:spPr>
      </p:pic>
    </p:spTree>
    <p:extLst>
      <p:ext uri="{BB962C8B-B14F-4D97-AF65-F5344CB8AC3E}">
        <p14:creationId xmlns:p14="http://schemas.microsoft.com/office/powerpoint/2010/main" val="1476777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7165" y="822960"/>
            <a:ext cx="8877726" cy="2706624"/>
          </a:xfrm>
          <a:prstGeom prst="rect">
            <a:avLst/>
          </a:prstGeom>
        </p:spPr>
      </p:pic>
      <p:sp>
        <p:nvSpPr>
          <p:cNvPr id="4" name="Content Placeholder 2"/>
          <p:cNvSpPr>
            <a:spLocks noGrp="1"/>
          </p:cNvSpPr>
          <p:nvPr>
            <p:ph idx="1"/>
          </p:nvPr>
        </p:nvSpPr>
        <p:spPr>
          <a:xfrm>
            <a:off x="457200" y="4171950"/>
            <a:ext cx="8229600" cy="914400"/>
          </a:xfrm>
        </p:spPr>
        <p:txBody>
          <a:bodyPr>
            <a:normAutofit/>
          </a:bodyPr>
          <a:lstStyle/>
          <a:p>
            <a:pPr marL="0" indent="0" algn="ctr">
              <a:lnSpc>
                <a:spcPct val="120000"/>
              </a:lnSpc>
              <a:buNone/>
            </a:pPr>
            <a:r>
              <a:rPr lang="en-US" sz="1600" i="1" dirty="0" smtClean="0"/>
              <a:t>Women in Academic science: a Changing Landscape</a:t>
            </a:r>
          </a:p>
          <a:p>
            <a:pPr marL="0" indent="0" algn="ctr">
              <a:lnSpc>
                <a:spcPct val="120000"/>
              </a:lnSpc>
              <a:buNone/>
            </a:pPr>
            <a:r>
              <a:rPr lang="en-US" sz="1600" dirty="0" err="1" smtClean="0"/>
              <a:t>Ceci</a:t>
            </a:r>
            <a:r>
              <a:rPr lang="en-US" sz="1600" dirty="0" smtClean="0"/>
              <a:t>, et. al</a:t>
            </a:r>
            <a:endParaRPr lang="en-US" sz="1600" dirty="0"/>
          </a:p>
          <a:p>
            <a:pPr marL="0" indent="0" algn="ctr">
              <a:buNone/>
            </a:pPr>
            <a:endParaRPr lang="en-US" dirty="0" smtClean="0"/>
          </a:p>
          <a:p>
            <a:pPr marL="0" indent="0" algn="ctr">
              <a:buNone/>
            </a:pPr>
            <a:endParaRPr lang="en-US" dirty="0" smtClean="0"/>
          </a:p>
        </p:txBody>
      </p:sp>
    </p:spTree>
    <p:extLst>
      <p:ext uri="{BB962C8B-B14F-4D97-AF65-F5344CB8AC3E}">
        <p14:creationId xmlns:p14="http://schemas.microsoft.com/office/powerpoint/2010/main" val="1292188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4171950"/>
            <a:ext cx="8229600" cy="914400"/>
          </a:xfrm>
        </p:spPr>
        <p:txBody>
          <a:bodyPr>
            <a:normAutofit/>
          </a:bodyPr>
          <a:lstStyle/>
          <a:p>
            <a:pPr marL="0" indent="0" algn="ctr">
              <a:lnSpc>
                <a:spcPct val="120000"/>
              </a:lnSpc>
              <a:buNone/>
            </a:pPr>
            <a:r>
              <a:rPr lang="en-US" sz="1600" i="1" dirty="0" smtClean="0"/>
              <a:t>Investors prefer entrepreneurial ventures pitched by attractive men,</a:t>
            </a:r>
          </a:p>
          <a:p>
            <a:pPr marL="0" indent="0" algn="ctr">
              <a:lnSpc>
                <a:spcPct val="120000"/>
              </a:lnSpc>
              <a:buNone/>
            </a:pPr>
            <a:r>
              <a:rPr lang="en-US" sz="1600" dirty="0" smtClean="0"/>
              <a:t>Brooks et. al. 2014</a:t>
            </a:r>
            <a:endParaRPr lang="en-US" sz="1600" dirty="0"/>
          </a:p>
          <a:p>
            <a:pPr marL="0" indent="0" algn="ctr">
              <a:buNone/>
            </a:pPr>
            <a:endParaRPr lang="en-US" dirty="0" smtClean="0"/>
          </a:p>
          <a:p>
            <a:pPr marL="0" indent="0" algn="ctr">
              <a:buNone/>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4606" y="133350"/>
            <a:ext cx="4994787" cy="3962400"/>
          </a:xfrm>
          <a:prstGeom prst="rect">
            <a:avLst/>
          </a:prstGeom>
        </p:spPr>
      </p:pic>
    </p:spTree>
    <p:extLst>
      <p:ext uri="{BB962C8B-B14F-4D97-AF65-F5344CB8AC3E}">
        <p14:creationId xmlns:p14="http://schemas.microsoft.com/office/powerpoint/2010/main" val="137604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704237"/>
            <a:ext cx="7772400" cy="1878806"/>
          </a:xfrm>
        </p:spPr>
        <p:txBody>
          <a:bodyPr/>
          <a:lstStyle/>
          <a:p>
            <a:r>
              <a:rPr lang="en-US" sz="3600" dirty="0" smtClean="0"/>
              <a:t>Measuring Bias</a:t>
            </a:r>
            <a:br>
              <a:rPr lang="en-US" sz="3600" dirty="0" smtClean="0"/>
            </a:br>
            <a:r>
              <a:rPr lang="en-US" sz="3600" dirty="0" smtClean="0"/>
              <a:t>in criminal justice</a:t>
            </a:r>
            <a:endParaRPr lang="en-US" sz="3600" dirty="0"/>
          </a:p>
        </p:txBody>
      </p:sp>
    </p:spTree>
    <p:extLst>
      <p:ext uri="{BB962C8B-B14F-4D97-AF65-F5344CB8AC3E}">
        <p14:creationId xmlns:p14="http://schemas.microsoft.com/office/powerpoint/2010/main" val="344457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0"/>
            <a:ext cx="8229600" cy="666750"/>
          </a:xfrm>
        </p:spPr>
        <p:txBody>
          <a:bodyPr/>
          <a:lstStyle/>
          <a:p>
            <a:pPr lvl="0"/>
            <a:r>
              <a:rPr lang="en-US" sz="3000" dirty="0" smtClean="0">
                <a:sym typeface="Calibri"/>
              </a:rPr>
              <a:t>Swiss judges: a natural experiment</a:t>
            </a:r>
            <a:endParaRPr lang="en-US" sz="3000" dirty="0">
              <a:sym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973" y="742950"/>
            <a:ext cx="6778053" cy="2716362"/>
          </a:xfrm>
          <a:prstGeom prst="rect">
            <a:avLst/>
          </a:prstGeom>
        </p:spPr>
      </p:pic>
      <p:sp>
        <p:nvSpPr>
          <p:cNvPr id="3" name="TextBox 2"/>
          <p:cNvSpPr txBox="1"/>
          <p:nvPr/>
        </p:nvSpPr>
        <p:spPr>
          <a:xfrm>
            <a:off x="762000" y="3555187"/>
            <a:ext cx="7620000" cy="1661993"/>
          </a:xfrm>
          <a:prstGeom prst="rect">
            <a:avLst/>
          </a:prstGeom>
          <a:noFill/>
        </p:spPr>
        <p:txBody>
          <a:bodyPr wrap="square" rtlCol="0">
            <a:spAutoFit/>
          </a:bodyPr>
          <a:lstStyle/>
          <a:p>
            <a:r>
              <a:rPr lang="en-US" sz="1400" dirty="0" smtClean="0">
                <a:solidFill>
                  <a:schemeClr val="tx1">
                    <a:lumMod val="50000"/>
                    <a:lumOff val="50000"/>
                  </a:schemeClr>
                </a:solidFill>
                <a:latin typeface="+mj-lt"/>
              </a:rPr>
              <a:t>24 Judges of Swiss Federal Administrative court are randomly assigned to cases. They rule at different rates on migrant deportation cases. Here are their deportation rates broken down by party.</a:t>
            </a:r>
          </a:p>
          <a:p>
            <a:endParaRPr lang="en-US" sz="1400" dirty="0">
              <a:solidFill>
                <a:schemeClr val="tx1">
                  <a:lumMod val="50000"/>
                  <a:lumOff val="50000"/>
                </a:schemeClr>
              </a:solidFill>
              <a:latin typeface="+mj-lt"/>
            </a:endParaRPr>
          </a:p>
          <a:p>
            <a:r>
              <a:rPr lang="en-US" sz="1400" dirty="0" smtClean="0">
                <a:solidFill>
                  <a:schemeClr val="tx1">
                    <a:lumMod val="50000"/>
                    <a:lumOff val="50000"/>
                  </a:schemeClr>
                </a:solidFill>
                <a:latin typeface="+mj-lt"/>
              </a:rPr>
              <a:t>Barnaby Skinner and Simone Rau, </a:t>
            </a:r>
            <a:r>
              <a:rPr lang="en-US" sz="1400" i="1" dirty="0" err="1" smtClean="0">
                <a:solidFill>
                  <a:schemeClr val="tx1">
                    <a:lumMod val="50000"/>
                    <a:lumOff val="50000"/>
                  </a:schemeClr>
                </a:solidFill>
                <a:latin typeface="+mj-lt"/>
              </a:rPr>
              <a:t>Tages-Anzeiger</a:t>
            </a:r>
            <a:r>
              <a:rPr lang="en-US" sz="1400" dirty="0" smtClean="0">
                <a:solidFill>
                  <a:schemeClr val="tx1">
                    <a:lumMod val="50000"/>
                    <a:lumOff val="50000"/>
                  </a:schemeClr>
                </a:solidFill>
                <a:latin typeface="+mj-lt"/>
              </a:rPr>
              <a:t>.</a:t>
            </a:r>
          </a:p>
          <a:p>
            <a:r>
              <a:rPr lang="en-US" sz="1400" dirty="0" smtClean="0">
                <a:solidFill>
                  <a:schemeClr val="tx1">
                    <a:lumMod val="50000"/>
                    <a:lumOff val="50000"/>
                  </a:schemeClr>
                </a:solidFill>
                <a:latin typeface="+mj-lt"/>
              </a:rPr>
              <a:t>https</a:t>
            </a:r>
            <a:r>
              <a:rPr lang="en-US" sz="1400" dirty="0">
                <a:solidFill>
                  <a:schemeClr val="tx1">
                    <a:lumMod val="50000"/>
                    <a:lumOff val="50000"/>
                  </a:schemeClr>
                </a:solidFill>
                <a:latin typeface="+mj-lt"/>
              </a:rPr>
              <a:t>://</a:t>
            </a:r>
            <a:r>
              <a:rPr lang="en-US" sz="1400" dirty="0" err="1">
                <a:solidFill>
                  <a:schemeClr val="tx1">
                    <a:lumMod val="50000"/>
                    <a:lumOff val="50000"/>
                  </a:schemeClr>
                </a:solidFill>
                <a:latin typeface="+mj-lt"/>
              </a:rPr>
              <a:t>github.com</a:t>
            </a:r>
            <a:r>
              <a:rPr lang="en-US" sz="1400" dirty="0">
                <a:solidFill>
                  <a:schemeClr val="tx1">
                    <a:lumMod val="50000"/>
                    <a:lumOff val="50000"/>
                  </a:schemeClr>
                </a:solidFill>
                <a:latin typeface="+mj-lt"/>
              </a:rPr>
              <a:t>/</a:t>
            </a:r>
            <a:r>
              <a:rPr lang="en-US" sz="1400" dirty="0" err="1">
                <a:solidFill>
                  <a:schemeClr val="tx1">
                    <a:lumMod val="50000"/>
                    <a:lumOff val="50000"/>
                  </a:schemeClr>
                </a:solidFill>
                <a:latin typeface="+mj-lt"/>
              </a:rPr>
              <a:t>barjacks</a:t>
            </a:r>
            <a:r>
              <a:rPr lang="en-US" sz="1400" dirty="0">
                <a:solidFill>
                  <a:schemeClr val="tx1">
                    <a:lumMod val="50000"/>
                    <a:lumOff val="50000"/>
                  </a:schemeClr>
                </a:solidFill>
                <a:latin typeface="+mj-lt"/>
              </a:rPr>
              <a:t>/</a:t>
            </a:r>
            <a:r>
              <a:rPr lang="en-US" sz="1400" dirty="0" err="1">
                <a:solidFill>
                  <a:schemeClr val="tx1">
                    <a:lumMod val="50000"/>
                    <a:lumOff val="50000"/>
                  </a:schemeClr>
                </a:solidFill>
                <a:latin typeface="+mj-lt"/>
              </a:rPr>
              <a:t>swiss</a:t>
            </a:r>
            <a:r>
              <a:rPr lang="en-US" sz="1400" dirty="0">
                <a:solidFill>
                  <a:schemeClr val="tx1">
                    <a:lumMod val="50000"/>
                    <a:lumOff val="50000"/>
                  </a:schemeClr>
                </a:solidFill>
                <a:latin typeface="+mj-lt"/>
              </a:rPr>
              <a:t>-asylum-judges</a:t>
            </a:r>
          </a:p>
          <a:p>
            <a:endParaRPr lang="en-US" sz="1400" dirty="0">
              <a:solidFill>
                <a:schemeClr val="tx1">
                  <a:lumMod val="50000"/>
                  <a:lumOff val="50000"/>
                </a:schemeClr>
              </a:solidFill>
              <a:latin typeface="+mj-lt"/>
            </a:endParaRPr>
          </a:p>
        </p:txBody>
      </p:sp>
    </p:spTree>
    <p:extLst>
      <p:ext uri="{BB962C8B-B14F-4D97-AF65-F5344CB8AC3E}">
        <p14:creationId xmlns:p14="http://schemas.microsoft.com/office/powerpoint/2010/main" val="467358475"/>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228600" y="0"/>
            <a:ext cx="8686800" cy="590550"/>
          </a:xfrm>
        </p:spPr>
        <p:txBody>
          <a:bodyPr/>
          <a:lstStyle/>
          <a:p>
            <a:pPr lvl="0"/>
            <a:r>
              <a:rPr lang="en-US" sz="3000" dirty="0" smtClean="0">
                <a:sym typeface="Calibri"/>
              </a:rPr>
              <a:t>Florida </a:t>
            </a:r>
            <a:r>
              <a:rPr lang="en-US" sz="3000" smtClean="0">
                <a:sym typeface="Calibri"/>
              </a:rPr>
              <a:t>sentencing analysis adjusted </a:t>
            </a:r>
            <a:r>
              <a:rPr lang="en-US" sz="3000" dirty="0" smtClean="0">
                <a:sym typeface="Calibri"/>
              </a:rPr>
              <a:t>for “points”</a:t>
            </a:r>
            <a:endParaRPr lang="en-US" sz="3000" dirty="0">
              <a:sym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140" y="590550"/>
            <a:ext cx="6965719" cy="3937457"/>
          </a:xfrm>
          <a:prstGeom prst="rect">
            <a:avLst/>
          </a:prstGeom>
        </p:spPr>
      </p:pic>
      <p:sp>
        <p:nvSpPr>
          <p:cNvPr id="4" name="TextBox 3"/>
          <p:cNvSpPr txBox="1"/>
          <p:nvPr/>
        </p:nvSpPr>
        <p:spPr>
          <a:xfrm>
            <a:off x="2171699" y="4629150"/>
            <a:ext cx="4800600" cy="307777"/>
          </a:xfrm>
          <a:prstGeom prst="rect">
            <a:avLst/>
          </a:prstGeom>
          <a:noFill/>
        </p:spPr>
        <p:txBody>
          <a:bodyPr wrap="square" rtlCol="0">
            <a:spAutoFit/>
          </a:bodyPr>
          <a:lstStyle/>
          <a:p>
            <a:pPr algn="ctr"/>
            <a:r>
              <a:rPr lang="en-US" sz="1400" i="1" dirty="0" smtClean="0">
                <a:solidFill>
                  <a:schemeClr val="tx1">
                    <a:lumMod val="50000"/>
                    <a:lumOff val="50000"/>
                  </a:schemeClr>
                </a:solidFill>
                <a:latin typeface="+mj-lt"/>
              </a:rPr>
              <a:t>Bias on </a:t>
            </a:r>
            <a:r>
              <a:rPr lang="en-US" sz="1400" i="1" smtClean="0">
                <a:solidFill>
                  <a:schemeClr val="tx1">
                    <a:lumMod val="50000"/>
                    <a:lumOff val="50000"/>
                  </a:schemeClr>
                </a:solidFill>
                <a:latin typeface="+mj-lt"/>
              </a:rPr>
              <a:t>the Bench, </a:t>
            </a:r>
            <a:r>
              <a:rPr lang="en-US" sz="1400" smtClean="0">
                <a:solidFill>
                  <a:schemeClr val="tx1">
                    <a:lumMod val="50000"/>
                    <a:lumOff val="50000"/>
                  </a:schemeClr>
                </a:solidFill>
                <a:latin typeface="+mj-lt"/>
              </a:rPr>
              <a:t>Michael Braga, Herald Tribune</a:t>
            </a:r>
            <a:endParaRPr lang="en-US" sz="1400" i="1" dirty="0">
              <a:solidFill>
                <a:schemeClr val="tx1">
                  <a:lumMod val="50000"/>
                  <a:lumOff val="50000"/>
                </a:schemeClr>
              </a:solidFill>
              <a:latin typeface="+mj-lt"/>
            </a:endParaRPr>
          </a:p>
        </p:txBody>
      </p:sp>
    </p:spTree>
    <p:extLst>
      <p:ext uri="{BB962C8B-B14F-4D97-AF65-F5344CB8AC3E}">
        <p14:creationId xmlns:p14="http://schemas.microsoft.com/office/powerpoint/2010/main" val="153466175"/>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extBox 3"/>
          <p:cNvSpPr txBox="1"/>
          <p:nvPr/>
        </p:nvSpPr>
        <p:spPr>
          <a:xfrm>
            <a:off x="228600" y="133350"/>
            <a:ext cx="8686800" cy="4832092"/>
          </a:xfrm>
          <a:prstGeom prst="rect">
            <a:avLst/>
          </a:prstGeom>
          <a:noFill/>
        </p:spPr>
        <p:txBody>
          <a:bodyPr wrap="square" rtlCol="0">
            <a:spAutoFit/>
          </a:bodyPr>
          <a:lstStyle/>
          <a:p>
            <a:r>
              <a:rPr lang="en-US" sz="1400" dirty="0">
                <a:solidFill>
                  <a:schemeClr val="tx1">
                    <a:lumMod val="50000"/>
                    <a:lumOff val="50000"/>
                  </a:schemeClr>
                </a:solidFill>
                <a:latin typeface="+mj-lt"/>
              </a:rPr>
              <a:t>Containing 1.4 million entries, the DOC database notes the exact number of points assigned to defendants convicted of </a:t>
            </a:r>
            <a:r>
              <a:rPr lang="en-US" sz="1400" dirty="0" smtClean="0">
                <a:solidFill>
                  <a:schemeClr val="tx1">
                    <a:lumMod val="50000"/>
                    <a:lumOff val="50000"/>
                  </a:schemeClr>
                </a:solidFill>
                <a:latin typeface="+mj-lt"/>
              </a:rPr>
              <a:t>felonies. The </a:t>
            </a:r>
            <a:r>
              <a:rPr lang="en-US" sz="1400" dirty="0">
                <a:solidFill>
                  <a:schemeClr val="tx1">
                    <a:lumMod val="50000"/>
                    <a:lumOff val="50000"/>
                  </a:schemeClr>
                </a:solidFill>
                <a:latin typeface="+mj-lt"/>
              </a:rPr>
              <a:t>points are based on the nature and severity of the crime committed, as well as other factors such as past criminal history, use of a weapon and whether anyone got hurt. The more points a defendant gets, the longer the minimum sentence required by law</a:t>
            </a:r>
            <a:r>
              <a:rPr lang="en-US" sz="1400" dirty="0" smtClean="0">
                <a:solidFill>
                  <a:schemeClr val="tx1">
                    <a:lumMod val="50000"/>
                    <a:lumOff val="50000"/>
                  </a:schemeClr>
                </a:solidFill>
                <a:latin typeface="+mj-lt"/>
              </a:rPr>
              <a:t>.</a:t>
            </a:r>
          </a:p>
          <a:p>
            <a:endParaRPr lang="en-US" sz="1400" dirty="0">
              <a:solidFill>
                <a:schemeClr val="tx1">
                  <a:lumMod val="50000"/>
                  <a:lumOff val="50000"/>
                </a:schemeClr>
              </a:solidFill>
              <a:latin typeface="+mj-lt"/>
            </a:endParaRPr>
          </a:p>
          <a:p>
            <a:r>
              <a:rPr lang="en-US" sz="1400" dirty="0">
                <a:solidFill>
                  <a:schemeClr val="tx1">
                    <a:lumMod val="50000"/>
                    <a:lumOff val="50000"/>
                  </a:schemeClr>
                </a:solidFill>
                <a:latin typeface="+mj-lt"/>
              </a:rPr>
              <a:t>Florida legislators created the point system to ensure defendants committing the same crime are treated equally by judges. But that is not what happens</a:t>
            </a:r>
            <a:r>
              <a:rPr lang="en-US" sz="1400" dirty="0" smtClean="0">
                <a:solidFill>
                  <a:schemeClr val="tx1">
                    <a:lumMod val="50000"/>
                    <a:lumOff val="50000"/>
                  </a:schemeClr>
                </a:solidFill>
                <a:latin typeface="+mj-lt"/>
              </a:rPr>
              <a:t>.</a:t>
            </a:r>
          </a:p>
          <a:p>
            <a:endParaRPr lang="en-US" sz="1400" dirty="0">
              <a:solidFill>
                <a:schemeClr val="tx1">
                  <a:lumMod val="50000"/>
                  <a:lumOff val="50000"/>
                </a:schemeClr>
              </a:solidFill>
              <a:latin typeface="+mj-lt"/>
            </a:endParaRPr>
          </a:p>
          <a:p>
            <a:r>
              <a:rPr lang="is-IS" sz="1400" dirty="0" smtClean="0">
                <a:solidFill>
                  <a:schemeClr val="tx1">
                    <a:lumMod val="50000"/>
                    <a:lumOff val="50000"/>
                  </a:schemeClr>
                </a:solidFill>
                <a:latin typeface="+mj-lt"/>
              </a:rPr>
              <a:t>…</a:t>
            </a:r>
          </a:p>
          <a:p>
            <a:endParaRPr lang="en-US" sz="1400" dirty="0" smtClean="0">
              <a:solidFill>
                <a:schemeClr val="tx1">
                  <a:lumMod val="50000"/>
                  <a:lumOff val="50000"/>
                </a:schemeClr>
              </a:solidFill>
              <a:latin typeface="+mj-lt"/>
            </a:endParaRPr>
          </a:p>
          <a:p>
            <a:r>
              <a:rPr lang="en-US" sz="1400" dirty="0" smtClean="0">
                <a:solidFill>
                  <a:schemeClr val="tx1">
                    <a:lumMod val="50000"/>
                    <a:lumOff val="50000"/>
                  </a:schemeClr>
                </a:solidFill>
                <a:latin typeface="+mj-lt"/>
              </a:rPr>
              <a:t>The </a:t>
            </a:r>
            <a:r>
              <a:rPr lang="en-US" sz="1400" dirty="0">
                <a:solidFill>
                  <a:schemeClr val="tx1">
                    <a:lumMod val="50000"/>
                    <a:lumOff val="50000"/>
                  </a:schemeClr>
                </a:solidFill>
                <a:latin typeface="+mj-lt"/>
              </a:rPr>
              <a:t>Herald-Tribune established this by grouping defendants who committed the same crimes according to the points they scored at sentencing. Anyone who scored from 30 to 30.9 would go into one group, while anyone who scored from 31 to 31.9 would go in another, and so on</a:t>
            </a:r>
            <a:r>
              <a:rPr lang="en-US" sz="1400" dirty="0" smtClean="0">
                <a:solidFill>
                  <a:schemeClr val="tx1">
                    <a:lumMod val="50000"/>
                    <a:lumOff val="50000"/>
                  </a:schemeClr>
                </a:solidFill>
                <a:latin typeface="+mj-lt"/>
              </a:rPr>
              <a:t>.</a:t>
            </a:r>
          </a:p>
          <a:p>
            <a:endParaRPr lang="en-US" sz="1400" dirty="0">
              <a:solidFill>
                <a:schemeClr val="tx1">
                  <a:lumMod val="50000"/>
                  <a:lumOff val="50000"/>
                </a:schemeClr>
              </a:solidFill>
              <a:latin typeface="+mj-lt"/>
            </a:endParaRPr>
          </a:p>
          <a:p>
            <a:r>
              <a:rPr lang="en-US" sz="1400" dirty="0">
                <a:solidFill>
                  <a:schemeClr val="tx1">
                    <a:lumMod val="50000"/>
                    <a:lumOff val="50000"/>
                  </a:schemeClr>
                </a:solidFill>
                <a:latin typeface="+mj-lt"/>
              </a:rPr>
              <a:t>We then evaluated how judges sentenced black and white defendants within each point range, assigning a weighted average based on the sentencing gap</a:t>
            </a:r>
            <a:r>
              <a:rPr lang="en-US" sz="1400" dirty="0" smtClean="0">
                <a:solidFill>
                  <a:schemeClr val="tx1">
                    <a:lumMod val="50000"/>
                    <a:lumOff val="50000"/>
                  </a:schemeClr>
                </a:solidFill>
                <a:latin typeface="+mj-lt"/>
              </a:rPr>
              <a:t>.</a:t>
            </a:r>
          </a:p>
          <a:p>
            <a:endParaRPr lang="en-US" sz="1400" dirty="0">
              <a:solidFill>
                <a:schemeClr val="tx1">
                  <a:lumMod val="50000"/>
                  <a:lumOff val="50000"/>
                </a:schemeClr>
              </a:solidFill>
              <a:latin typeface="+mj-lt"/>
            </a:endParaRPr>
          </a:p>
          <a:p>
            <a:r>
              <a:rPr lang="en-US" sz="1400" dirty="0">
                <a:solidFill>
                  <a:schemeClr val="tx1">
                    <a:lumMod val="50000"/>
                    <a:lumOff val="50000"/>
                  </a:schemeClr>
                </a:solidFill>
                <a:latin typeface="+mj-lt"/>
              </a:rPr>
              <a:t>If a judge wound up with a weighted average of 45 percent, it meant that judge sentenced black defendants to 45 percent more time behind bars than white defendants.</a:t>
            </a:r>
          </a:p>
          <a:p>
            <a:pPr algn="ctr"/>
            <a:endParaRPr lang="en-US" sz="1400" i="1" dirty="0">
              <a:solidFill>
                <a:schemeClr val="tx1">
                  <a:lumMod val="50000"/>
                  <a:lumOff val="50000"/>
                </a:schemeClr>
              </a:solidFill>
              <a:latin typeface="+mj-lt"/>
            </a:endParaRPr>
          </a:p>
          <a:p>
            <a:pPr algn="ctr"/>
            <a:r>
              <a:rPr lang="en-US" sz="1400" i="1" dirty="0" smtClean="0">
                <a:solidFill>
                  <a:schemeClr val="tx1">
                    <a:lumMod val="50000"/>
                    <a:lumOff val="50000"/>
                  </a:schemeClr>
                </a:solidFill>
                <a:latin typeface="+mj-lt"/>
              </a:rPr>
              <a:t>Bias on the Bench: How We Did It, </a:t>
            </a:r>
            <a:r>
              <a:rPr lang="en-US" sz="1400" dirty="0" smtClean="0">
                <a:solidFill>
                  <a:schemeClr val="tx1">
                    <a:lumMod val="50000"/>
                    <a:lumOff val="50000"/>
                  </a:schemeClr>
                </a:solidFill>
                <a:latin typeface="+mj-lt"/>
              </a:rPr>
              <a:t>Michael Braga, Herald Tribune</a:t>
            </a:r>
            <a:endParaRPr lang="en-US" sz="1400" i="1" dirty="0">
              <a:solidFill>
                <a:schemeClr val="tx1">
                  <a:lumMod val="50000"/>
                  <a:lumOff val="50000"/>
                </a:schemeClr>
              </a:solidFill>
              <a:latin typeface="+mj-lt"/>
            </a:endParaRPr>
          </a:p>
        </p:txBody>
      </p:sp>
    </p:spTree>
    <p:extLst>
      <p:ext uri="{BB962C8B-B14F-4D97-AF65-F5344CB8AC3E}">
        <p14:creationId xmlns:p14="http://schemas.microsoft.com/office/powerpoint/2010/main" val="460188728"/>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666750"/>
            <a:ext cx="8476544" cy="3467677"/>
          </a:xfrm>
          <a:prstGeom prst="rect">
            <a:avLst/>
          </a:prstGeom>
        </p:spPr>
      </p:pic>
      <p:sp>
        <p:nvSpPr>
          <p:cNvPr id="4" name="Shape 135"/>
          <p:cNvSpPr txBox="1"/>
          <p:nvPr/>
        </p:nvSpPr>
        <p:spPr>
          <a:xfrm>
            <a:off x="457199" y="4648200"/>
            <a:ext cx="8229600" cy="491614"/>
          </a:xfrm>
          <a:prstGeom prst="rect">
            <a:avLst/>
          </a:prstGeom>
          <a:noFill/>
          <a:ln>
            <a:noFill/>
          </a:ln>
        </p:spPr>
        <p:txBody>
          <a:bodyPr lIns="91425" tIns="45700" rIns="91425" bIns="45700" anchor="ctr" anchorCtr="0">
            <a:noAutofit/>
          </a:bodyPr>
          <a:lstStyle/>
          <a:p>
            <a:pPr lvl="1" algn="ctr">
              <a:buClr>
                <a:schemeClr val="dk1"/>
              </a:buClr>
              <a:buSzPct val="25000"/>
              <a:buFont typeface="Calibri"/>
              <a:buNone/>
            </a:pPr>
            <a:r>
              <a:rPr lang="en-US" sz="1600" i="1" dirty="0" err="1">
                <a:solidFill>
                  <a:schemeClr val="tx1">
                    <a:lumMod val="50000"/>
                    <a:lumOff val="50000"/>
                  </a:schemeClr>
                </a:solidFill>
                <a:latin typeface="+mj-lt"/>
                <a:ea typeface="Calibri"/>
                <a:cs typeface="Calibri"/>
                <a:sym typeface="Calibri"/>
              </a:rPr>
              <a:t>a</a:t>
            </a:r>
            <a:r>
              <a:rPr lang="en-US" sz="1600" i="1" dirty="0" err="1" smtClean="0">
                <a:solidFill>
                  <a:schemeClr val="tx1">
                    <a:lumMod val="50000"/>
                    <a:lumOff val="50000"/>
                  </a:schemeClr>
                </a:solidFill>
                <a:latin typeface="+mj-lt"/>
                <a:ea typeface="Calibri"/>
                <a:cs typeface="Calibri"/>
                <a:sym typeface="Calibri"/>
              </a:rPr>
              <a:t>lgorithmtips.org</a:t>
            </a:r>
            <a:endParaRPr lang="en-US" sz="1600" dirty="0">
              <a:solidFill>
                <a:schemeClr val="tx1">
                  <a:lumMod val="50000"/>
                  <a:lumOff val="50000"/>
                </a:schemeClr>
              </a:solidFill>
              <a:latin typeface="+mj-lt"/>
              <a:ea typeface="Calibri"/>
              <a:cs typeface="Calibri"/>
              <a:sym typeface="Calibri"/>
            </a:endParaRPr>
          </a:p>
        </p:txBody>
      </p:sp>
    </p:spTree>
    <p:extLst>
      <p:ext uri="{BB962C8B-B14F-4D97-AF65-F5344CB8AC3E}">
        <p14:creationId xmlns:p14="http://schemas.microsoft.com/office/powerpoint/2010/main" val="422943563"/>
      </p:ext>
    </p:extLst>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704237"/>
            <a:ext cx="7772400" cy="1878806"/>
          </a:xfrm>
        </p:spPr>
        <p:txBody>
          <a:bodyPr/>
          <a:lstStyle/>
          <a:p>
            <a:r>
              <a:rPr lang="en-US" sz="3600" dirty="0" smtClean="0"/>
              <a:t>Unpacking </a:t>
            </a:r>
            <a:r>
              <a:rPr lang="en-US" sz="3600" dirty="0" err="1" smtClean="0"/>
              <a:t>ProPublica’s</a:t>
            </a:r>
            <a:r>
              <a:rPr lang="en-US" sz="3600" dirty="0" smtClean="0"/>
              <a:t> </a:t>
            </a:r>
            <a:br>
              <a:rPr lang="en-US" sz="3600" dirty="0" smtClean="0"/>
            </a:br>
            <a:r>
              <a:rPr lang="en-US" sz="3600" dirty="0" smtClean="0"/>
              <a:t>“Machine Bias”</a:t>
            </a:r>
            <a:endParaRPr lang="en-US" sz="3600" dirty="0"/>
          </a:p>
        </p:txBody>
      </p:sp>
    </p:spTree>
    <p:extLst>
      <p:ext uri="{BB962C8B-B14F-4D97-AF65-F5344CB8AC3E}">
        <p14:creationId xmlns:p14="http://schemas.microsoft.com/office/powerpoint/2010/main" val="210441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p:nvPr/>
        </p:nvSpPr>
        <p:spPr>
          <a:xfrm>
            <a:off x="914400" y="4490219"/>
            <a:ext cx="7315200" cy="660464"/>
          </a:xfrm>
          <a:prstGeom prst="rect">
            <a:avLst/>
          </a:prstGeom>
          <a:noFill/>
          <a:ln>
            <a:noFill/>
          </a:ln>
        </p:spPr>
        <p:txBody>
          <a:bodyPr lIns="91425" tIns="45700" rIns="91425" bIns="45700" anchor="ctr" anchorCtr="0">
            <a:noAutofit/>
          </a:bodyPr>
          <a:lstStyle/>
          <a:p>
            <a:pPr lvl="0" algn="ctr">
              <a:buClr>
                <a:schemeClr val="dk1"/>
              </a:buClr>
              <a:buSzPct val="25000"/>
            </a:pPr>
            <a:r>
              <a:rPr lang="en-US" sz="1600" i="1" dirty="0">
                <a:solidFill>
                  <a:schemeClr val="tx1">
                    <a:lumMod val="50000"/>
                    <a:lumOff val="50000"/>
                  </a:schemeClr>
                </a:solidFill>
                <a:latin typeface="+mj-lt"/>
              </a:rPr>
              <a:t>Should Prison Sentences Be Based On Crimes That Haven’t Been Committed Yet</a:t>
            </a:r>
            <a:r>
              <a:rPr lang="en-US" sz="1600" i="1" dirty="0" smtClean="0">
                <a:solidFill>
                  <a:schemeClr val="tx1">
                    <a:lumMod val="50000"/>
                    <a:lumOff val="50000"/>
                  </a:schemeClr>
                </a:solidFill>
                <a:latin typeface="+mj-lt"/>
              </a:rPr>
              <a:t>?, </a:t>
            </a:r>
            <a:r>
              <a:rPr lang="en-US" sz="1600" dirty="0" err="1" smtClean="0">
                <a:solidFill>
                  <a:schemeClr val="tx1">
                    <a:lumMod val="50000"/>
                    <a:lumOff val="50000"/>
                  </a:schemeClr>
                </a:solidFill>
                <a:latin typeface="+mj-lt"/>
              </a:rPr>
              <a:t>FiveThirtyEight</a:t>
            </a:r>
            <a:endParaRPr lang="en-US" sz="1600" i="1" dirty="0">
              <a:solidFill>
                <a:schemeClr val="tx1">
                  <a:lumMod val="50000"/>
                  <a:lumOff val="50000"/>
                </a:schemeClr>
              </a:solidFill>
              <a:latin typeface="+mj-lt"/>
              <a:ea typeface="Calibri"/>
              <a:cs typeface="Calibri"/>
              <a:sym typeface="Calibri"/>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350" y="0"/>
            <a:ext cx="4559300" cy="4438065"/>
          </a:xfrm>
          <a:prstGeom prst="rect">
            <a:avLst/>
          </a:prstGeom>
        </p:spPr>
      </p:pic>
    </p:spTree>
    <p:extLst>
      <p:ext uri="{BB962C8B-B14F-4D97-AF65-F5344CB8AC3E}">
        <p14:creationId xmlns:p14="http://schemas.microsoft.com/office/powerpoint/2010/main" val="2133686554"/>
      </p:ext>
    </p:extLst>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p:nvPr/>
        </p:nvSpPr>
        <p:spPr>
          <a:xfrm>
            <a:off x="457200" y="4200015"/>
            <a:ext cx="8229600" cy="784799"/>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1600" i="1" dirty="0" smtClean="0">
                <a:solidFill>
                  <a:schemeClr val="tx1">
                    <a:lumMod val="50000"/>
                    <a:lumOff val="50000"/>
                  </a:schemeClr>
                </a:solidFill>
                <a:latin typeface="+mj-lt"/>
                <a:ea typeface="Calibri"/>
                <a:cs typeface="Calibri"/>
                <a:sym typeface="Calibri"/>
              </a:rPr>
              <a:t>How We Analyzed the COMPAS Recidivism Algorithm</a:t>
            </a:r>
            <a:r>
              <a:rPr lang="en-US" sz="1600" dirty="0" smtClean="0">
                <a:solidFill>
                  <a:schemeClr val="tx1">
                    <a:lumMod val="50000"/>
                    <a:lumOff val="50000"/>
                  </a:schemeClr>
                </a:solidFill>
                <a:latin typeface="+mj-lt"/>
                <a:ea typeface="Calibri"/>
                <a:cs typeface="Calibri"/>
                <a:sym typeface="Calibri"/>
              </a:rPr>
              <a:t>, ProPublica</a:t>
            </a:r>
            <a:endParaRPr lang="en-US" sz="1600" dirty="0">
              <a:solidFill>
                <a:schemeClr val="tx1">
                  <a:lumMod val="50000"/>
                  <a:lumOff val="50000"/>
                </a:schemeClr>
              </a:solidFill>
              <a:latin typeface="+mj-lt"/>
              <a:ea typeface="Calibri"/>
              <a:cs typeface="Calibri"/>
              <a:sym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1550"/>
            <a:ext cx="9144000" cy="2497716"/>
          </a:xfrm>
          <a:prstGeom prst="rect">
            <a:avLst/>
          </a:prstGeom>
        </p:spPr>
      </p:pic>
    </p:spTree>
    <p:extLst>
      <p:ext uri="{BB962C8B-B14F-4D97-AF65-F5344CB8AC3E}">
        <p14:creationId xmlns:p14="http://schemas.microsoft.com/office/powerpoint/2010/main" val="1941270323"/>
      </p:ext>
    </p:extLst>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p:nvPr/>
        </p:nvSpPr>
        <p:spPr>
          <a:xfrm>
            <a:off x="381000" y="4476750"/>
            <a:ext cx="8305800" cy="584264"/>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1600" i="1" dirty="0" smtClean="0">
                <a:solidFill>
                  <a:schemeClr val="tx1">
                    <a:lumMod val="50000"/>
                    <a:lumOff val="50000"/>
                  </a:schemeClr>
                </a:solidFill>
                <a:latin typeface="+mj-lt"/>
                <a:ea typeface="Calibri"/>
                <a:cs typeface="Calibri"/>
                <a:sym typeface="Calibri"/>
              </a:rPr>
              <a:t>COMPAS ”CORE” questionnaire, 2011.</a:t>
            </a:r>
          </a:p>
          <a:p>
            <a:pPr marL="0" marR="0" lvl="0" indent="0" algn="ctr" rtl="0">
              <a:spcBef>
                <a:spcPts val="0"/>
              </a:spcBef>
              <a:buClr>
                <a:schemeClr val="dk1"/>
              </a:buClr>
              <a:buSzPct val="25000"/>
              <a:buFont typeface="Calibri"/>
              <a:buNone/>
            </a:pPr>
            <a:r>
              <a:rPr lang="en-US" sz="1600" i="1" dirty="0" smtClean="0">
                <a:solidFill>
                  <a:schemeClr val="tx1">
                    <a:lumMod val="50000"/>
                    <a:lumOff val="50000"/>
                  </a:schemeClr>
                </a:solidFill>
                <a:latin typeface="+mj-lt"/>
                <a:ea typeface="Calibri"/>
                <a:cs typeface="Calibri"/>
                <a:sym typeface="Calibri"/>
              </a:rPr>
              <a:t>Includes criminal history, family history, gang involvement, drug use</a:t>
            </a:r>
            <a:r>
              <a:rPr lang="is-IS" sz="1600" i="1" dirty="0" smtClean="0">
                <a:solidFill>
                  <a:schemeClr val="tx1">
                    <a:lumMod val="50000"/>
                    <a:lumOff val="50000"/>
                  </a:schemeClr>
                </a:solidFill>
                <a:latin typeface="+mj-lt"/>
                <a:ea typeface="Calibri"/>
                <a:cs typeface="Calibri"/>
                <a:sym typeface="Calibri"/>
              </a:rPr>
              <a:t>…</a:t>
            </a:r>
            <a:endParaRPr lang="en-US" sz="1600" dirty="0">
              <a:solidFill>
                <a:schemeClr val="tx1">
                  <a:lumMod val="50000"/>
                  <a:lumOff val="50000"/>
                </a:schemeClr>
              </a:solidFill>
              <a:latin typeface="+mj-lt"/>
              <a:ea typeface="Calibri"/>
              <a:cs typeface="Calibri"/>
              <a:sym typeface="Calibri"/>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930" y="0"/>
            <a:ext cx="5585940" cy="4478594"/>
          </a:xfrm>
          <a:prstGeom prst="rect">
            <a:avLst/>
          </a:prstGeom>
        </p:spPr>
      </p:pic>
    </p:spTree>
    <p:extLst>
      <p:ext uri="{BB962C8B-B14F-4D97-AF65-F5344CB8AC3E}">
        <p14:creationId xmlns:p14="http://schemas.microsoft.com/office/powerpoint/2010/main" val="682168712"/>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p:nvPr/>
        </p:nvSpPr>
        <p:spPr>
          <a:xfrm>
            <a:off x="457200" y="4552950"/>
            <a:ext cx="8229600" cy="431864"/>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1600" dirty="0" smtClean="0">
                <a:solidFill>
                  <a:schemeClr val="tx1">
                    <a:lumMod val="50000"/>
                    <a:lumOff val="50000"/>
                  </a:schemeClr>
                </a:solidFill>
                <a:latin typeface="+mj-lt"/>
                <a:ea typeface="Calibri"/>
                <a:cs typeface="Calibri"/>
                <a:sym typeface="Calibri"/>
              </a:rPr>
              <a:t>Stephanie </a:t>
            </a:r>
            <a:r>
              <a:rPr lang="en-US" sz="1600" dirty="0" err="1" smtClean="0">
                <a:solidFill>
                  <a:schemeClr val="tx1">
                    <a:lumMod val="50000"/>
                    <a:lumOff val="50000"/>
                  </a:schemeClr>
                </a:solidFill>
                <a:latin typeface="+mj-lt"/>
                <a:ea typeface="Calibri"/>
                <a:cs typeface="Calibri"/>
                <a:sym typeface="Calibri"/>
              </a:rPr>
              <a:t>Wykstra</a:t>
            </a:r>
            <a:r>
              <a:rPr lang="en-US" sz="1600" dirty="0" smtClean="0">
                <a:solidFill>
                  <a:schemeClr val="tx1">
                    <a:lumMod val="50000"/>
                    <a:lumOff val="50000"/>
                  </a:schemeClr>
                </a:solidFill>
                <a:latin typeface="+mj-lt"/>
                <a:ea typeface="Calibri"/>
                <a:cs typeface="Calibri"/>
                <a:sym typeface="Calibri"/>
              </a:rPr>
              <a:t>, personal communication</a:t>
            </a:r>
            <a:endParaRPr lang="en-US" sz="1600" dirty="0">
              <a:solidFill>
                <a:schemeClr val="tx1">
                  <a:lumMod val="50000"/>
                  <a:lumOff val="50000"/>
                </a:schemeClr>
              </a:solidFill>
              <a:latin typeface="+mj-lt"/>
              <a:ea typeface="Calibri"/>
              <a:cs typeface="Calibri"/>
              <a:sym typeface="Calibri"/>
            </a:endParaRPr>
          </a:p>
        </p:txBody>
      </p:sp>
      <p:pic>
        <p:nvPicPr>
          <p:cNvPr id="1026" name="Picture 2" descr="https://lh3.googleusercontent.com/ttoUTmBu29K8disugKju5x79NhNaPaYt9fuDJ9TJCzH3-UlIVZNDanFaEKEyYDLyiQFrFrLwZiLrrFWcZKYsFiBjgFegSlBLfaiOpuyYop8ly47lclbeMLEvxA2fj_-7K_p1nTz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0"/>
            <a:ext cx="594360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892039"/>
      </p:ext>
    </p:extLst>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4" name="Picture 2" descr="https://lh3.googleusercontent.com/ttoUTmBu29K8disugKju5x79NhNaPaYt9fuDJ9TJCzH3-UlIVZNDanFaEKEyYDLyiQFrFrLwZiLrrFWcZKYsFiBjgFegSlBLfaiOpuyYop8ly47lclbeMLEvxA2fj_-7K_p1nTz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574" y="971550"/>
            <a:ext cx="3783452" cy="2819400"/>
          </a:xfrm>
          <a:prstGeom prst="rect">
            <a:avLst/>
          </a:prstGeom>
          <a:noFill/>
          <a:extLst>
            <a:ext uri="{909E8E84-426E-40DD-AFC4-6F175D3DCCD1}">
              <a14:hiddenFill xmlns:a14="http://schemas.microsoft.com/office/drawing/2010/main">
                <a:solidFill>
                  <a:srgbClr val="FFFFFF"/>
                </a:solidFill>
              </a14:hiddenFill>
            </a:ext>
          </a:extLst>
        </p:spPr>
      </p:pic>
      <p:sp>
        <p:nvSpPr>
          <p:cNvPr id="5" name="Shape 135"/>
          <p:cNvSpPr txBox="1"/>
          <p:nvPr/>
        </p:nvSpPr>
        <p:spPr>
          <a:xfrm>
            <a:off x="4038600" y="209550"/>
            <a:ext cx="4953000" cy="4718114"/>
          </a:xfrm>
          <a:prstGeom prst="rect">
            <a:avLst/>
          </a:prstGeom>
          <a:noFill/>
          <a:ln>
            <a:noFill/>
          </a:ln>
        </p:spPr>
        <p:txBody>
          <a:bodyPr lIns="91425" tIns="45700" rIns="91425" bIns="45700" anchor="ctr" anchorCtr="0">
            <a:noAutofit/>
          </a:bodyPr>
          <a:lstStyle/>
          <a:p>
            <a:pPr algn="ctr"/>
            <a:r>
              <a:rPr lang="en-US" sz="1400" dirty="0" smtClean="0">
                <a:latin typeface="+mj-lt"/>
              </a:rPr>
              <a:t>ProPublica argument</a:t>
            </a:r>
          </a:p>
          <a:p>
            <a:endParaRPr lang="en-US" sz="1400" dirty="0" smtClean="0">
              <a:latin typeface="+mj-lt"/>
            </a:endParaRPr>
          </a:p>
          <a:p>
            <a:r>
              <a:rPr lang="en-US" sz="1400" b="1" dirty="0" smtClean="0">
                <a:latin typeface="+mj-lt"/>
              </a:rPr>
              <a:t>False positive rate</a:t>
            </a:r>
          </a:p>
          <a:p>
            <a:r>
              <a:rPr lang="en-US" sz="1400" dirty="0" smtClean="0">
                <a:latin typeface="+mj-lt"/>
              </a:rPr>
              <a:t>P(high risk |black, no arrest) = C/(C+A) = 0.45</a:t>
            </a:r>
          </a:p>
          <a:p>
            <a:pPr fontAlgn="base"/>
            <a:r>
              <a:rPr lang="en-US" sz="1400" dirty="0">
                <a:latin typeface="+mj-lt"/>
              </a:rPr>
              <a:t>P(high risk </a:t>
            </a:r>
            <a:r>
              <a:rPr lang="en-US" sz="1400" dirty="0" smtClean="0">
                <a:latin typeface="+mj-lt"/>
              </a:rPr>
              <a:t>|white, </a:t>
            </a:r>
            <a:r>
              <a:rPr lang="en-US" sz="1400" dirty="0">
                <a:latin typeface="+mj-lt"/>
              </a:rPr>
              <a:t>no arrest) = </a:t>
            </a:r>
            <a:r>
              <a:rPr lang="en-US" sz="1400" dirty="0" smtClean="0">
                <a:latin typeface="+mj-lt"/>
              </a:rPr>
              <a:t>G/(G+E) </a:t>
            </a:r>
            <a:r>
              <a:rPr lang="en-US" sz="1400" dirty="0">
                <a:latin typeface="+mj-lt"/>
              </a:rPr>
              <a:t>= </a:t>
            </a:r>
            <a:r>
              <a:rPr lang="en-US" sz="1400" dirty="0" smtClean="0">
                <a:latin typeface="+mj-lt"/>
              </a:rPr>
              <a:t>0.23</a:t>
            </a:r>
            <a:endParaRPr lang="en-US" sz="1400" dirty="0">
              <a:latin typeface="+mj-lt"/>
            </a:endParaRPr>
          </a:p>
          <a:p>
            <a:pPr fontAlgn="base"/>
            <a:endParaRPr lang="en-US" sz="1400" dirty="0" smtClean="0">
              <a:latin typeface="+mj-lt"/>
            </a:endParaRPr>
          </a:p>
          <a:p>
            <a:pPr fontAlgn="base"/>
            <a:r>
              <a:rPr lang="en-US" sz="1400" b="1" dirty="0" smtClean="0">
                <a:latin typeface="+mj-lt"/>
              </a:rPr>
              <a:t>False negative rate</a:t>
            </a:r>
          </a:p>
          <a:p>
            <a:pPr fontAlgn="base"/>
            <a:r>
              <a:rPr lang="en-US" sz="1400" dirty="0" smtClean="0">
                <a:latin typeface="+mj-lt"/>
              </a:rPr>
              <a:t>P(low risk | black, arrested ) = B/(B+D) = 0.28</a:t>
            </a:r>
          </a:p>
          <a:p>
            <a:pPr fontAlgn="base"/>
            <a:r>
              <a:rPr lang="en-US" sz="1400" dirty="0">
                <a:latin typeface="+mj-lt"/>
              </a:rPr>
              <a:t>P(low risk | </a:t>
            </a:r>
            <a:r>
              <a:rPr lang="en-US" sz="1400" dirty="0" smtClean="0">
                <a:latin typeface="+mj-lt"/>
              </a:rPr>
              <a:t>white, </a:t>
            </a:r>
            <a:r>
              <a:rPr lang="en-US" sz="1400" dirty="0">
                <a:latin typeface="+mj-lt"/>
              </a:rPr>
              <a:t>arrested ) = </a:t>
            </a:r>
            <a:r>
              <a:rPr lang="en-US" sz="1400" dirty="0" smtClean="0">
                <a:latin typeface="+mj-lt"/>
              </a:rPr>
              <a:t>F/(F+H) </a:t>
            </a:r>
            <a:r>
              <a:rPr lang="en-US" sz="1400" dirty="0">
                <a:latin typeface="+mj-lt"/>
              </a:rPr>
              <a:t>= </a:t>
            </a:r>
            <a:r>
              <a:rPr lang="en-US" sz="1400" dirty="0" smtClean="0">
                <a:latin typeface="+mj-lt"/>
              </a:rPr>
              <a:t>0.48</a:t>
            </a:r>
          </a:p>
          <a:p>
            <a:pPr fontAlgn="base"/>
            <a:r>
              <a:rPr lang="en-US" sz="1400" dirty="0" smtClean="0">
                <a:latin typeface="+mj-lt"/>
              </a:rPr>
              <a:t> </a:t>
            </a:r>
          </a:p>
          <a:p>
            <a:pPr fontAlgn="base"/>
            <a:endParaRPr lang="en-US" sz="1400" dirty="0" smtClean="0">
              <a:latin typeface="+mj-lt"/>
            </a:endParaRPr>
          </a:p>
          <a:p>
            <a:pPr algn="ctr" fontAlgn="base"/>
            <a:r>
              <a:rPr lang="en-US" sz="1400" dirty="0" smtClean="0">
                <a:latin typeface="+mj-lt"/>
              </a:rPr>
              <a:t>Northpointe response</a:t>
            </a:r>
          </a:p>
          <a:p>
            <a:pPr fontAlgn="base"/>
            <a:r>
              <a:rPr lang="en-US" sz="1400" dirty="0">
                <a:latin typeface="+mj-lt"/>
              </a:rPr>
              <a:t/>
            </a:r>
            <a:br>
              <a:rPr lang="en-US" sz="1400" dirty="0">
                <a:latin typeface="+mj-lt"/>
              </a:rPr>
            </a:br>
            <a:r>
              <a:rPr lang="en-US" sz="1400" b="1" dirty="0" smtClean="0">
                <a:latin typeface="+mj-lt"/>
              </a:rPr>
              <a:t>Positive predictive </a:t>
            </a:r>
            <a:r>
              <a:rPr lang="en-US" sz="1400" b="1" dirty="0">
                <a:latin typeface="+mj-lt"/>
              </a:rPr>
              <a:t>v</a:t>
            </a:r>
            <a:r>
              <a:rPr lang="en-US" sz="1400" b="1" dirty="0" smtClean="0">
                <a:latin typeface="+mj-lt"/>
              </a:rPr>
              <a:t>alue</a:t>
            </a:r>
            <a:endParaRPr lang="en-US" sz="1400" b="1" dirty="0">
              <a:latin typeface="+mj-lt"/>
            </a:endParaRPr>
          </a:p>
          <a:p>
            <a:pPr fontAlgn="base"/>
            <a:r>
              <a:rPr lang="en-US" sz="1400" dirty="0" smtClean="0">
                <a:latin typeface="+mj-lt"/>
              </a:rPr>
              <a:t>P(arrest| </a:t>
            </a:r>
            <a:r>
              <a:rPr lang="en-US" sz="1400" dirty="0">
                <a:latin typeface="+mj-lt"/>
              </a:rPr>
              <a:t>black, </a:t>
            </a:r>
            <a:r>
              <a:rPr lang="en-US" sz="1400" dirty="0" smtClean="0">
                <a:latin typeface="+mj-lt"/>
              </a:rPr>
              <a:t>high risk) </a:t>
            </a:r>
            <a:r>
              <a:rPr lang="en-US" sz="1400" dirty="0">
                <a:latin typeface="+mj-lt"/>
              </a:rPr>
              <a:t>= </a:t>
            </a:r>
            <a:r>
              <a:rPr lang="en-US" sz="1400" dirty="0" smtClean="0">
                <a:latin typeface="+mj-lt"/>
              </a:rPr>
              <a:t>D/(C+D</a:t>
            </a:r>
            <a:r>
              <a:rPr lang="en-US" sz="1400" dirty="0">
                <a:latin typeface="+mj-lt"/>
              </a:rPr>
              <a:t>) </a:t>
            </a:r>
            <a:r>
              <a:rPr lang="en-US" sz="1400" dirty="0" smtClean="0">
                <a:latin typeface="+mj-lt"/>
              </a:rPr>
              <a:t>= 0.63</a:t>
            </a:r>
            <a:endParaRPr lang="en-US" sz="1400" dirty="0">
              <a:latin typeface="+mj-lt"/>
            </a:endParaRPr>
          </a:p>
          <a:p>
            <a:pPr fontAlgn="base"/>
            <a:r>
              <a:rPr lang="en-US" sz="1400" dirty="0" smtClean="0">
                <a:latin typeface="+mj-lt"/>
              </a:rPr>
              <a:t>P(arrest| white, high risk) </a:t>
            </a:r>
            <a:r>
              <a:rPr lang="en-US" sz="1400" dirty="0">
                <a:latin typeface="+mj-lt"/>
              </a:rPr>
              <a:t>= H</a:t>
            </a:r>
            <a:r>
              <a:rPr lang="en-US" sz="1400" dirty="0" smtClean="0">
                <a:latin typeface="+mj-lt"/>
              </a:rPr>
              <a:t>/(</a:t>
            </a:r>
            <a:r>
              <a:rPr lang="en-US" sz="1400" dirty="0">
                <a:latin typeface="+mj-lt"/>
              </a:rPr>
              <a:t>G</a:t>
            </a:r>
            <a:r>
              <a:rPr lang="en-US" sz="1400" dirty="0" smtClean="0">
                <a:latin typeface="+mj-lt"/>
              </a:rPr>
              <a:t>+H</a:t>
            </a:r>
            <a:r>
              <a:rPr lang="en-US" sz="1400" dirty="0">
                <a:latin typeface="+mj-lt"/>
              </a:rPr>
              <a:t>) </a:t>
            </a:r>
            <a:r>
              <a:rPr lang="en-US" sz="1400" dirty="0" smtClean="0">
                <a:latin typeface="+mj-lt"/>
              </a:rPr>
              <a:t>= 0.59</a:t>
            </a:r>
            <a:endParaRPr lang="en-US" sz="1400" dirty="0">
              <a:latin typeface="+mj-lt"/>
            </a:endParaRPr>
          </a:p>
          <a:p>
            <a:pPr algn="ctr" fontAlgn="base"/>
            <a:r>
              <a:rPr lang="en-US" sz="1400" dirty="0">
                <a:latin typeface="+mj-lt"/>
              </a:rPr>
              <a:t/>
            </a:r>
            <a:br>
              <a:rPr lang="en-US" sz="1400" dirty="0">
                <a:latin typeface="+mj-lt"/>
              </a:rPr>
            </a:br>
            <a:endParaRPr lang="en-US" sz="1400" dirty="0">
              <a:solidFill>
                <a:schemeClr val="tx1">
                  <a:lumMod val="50000"/>
                  <a:lumOff val="50000"/>
                </a:schemeClr>
              </a:solidFill>
              <a:latin typeface="+mj-lt"/>
              <a:ea typeface="Calibri"/>
              <a:cs typeface="Calibri"/>
              <a:sym typeface="Calibri"/>
            </a:endParaRPr>
          </a:p>
        </p:txBody>
      </p:sp>
    </p:spTree>
    <p:extLst>
      <p:ext uri="{BB962C8B-B14F-4D97-AF65-F5344CB8AC3E}">
        <p14:creationId xmlns:p14="http://schemas.microsoft.com/office/powerpoint/2010/main" val="1595638351"/>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Shape 135"/>
          <p:cNvSpPr txBox="1"/>
          <p:nvPr/>
        </p:nvSpPr>
        <p:spPr>
          <a:xfrm>
            <a:off x="152400" y="4552950"/>
            <a:ext cx="8534400" cy="491614"/>
          </a:xfrm>
          <a:prstGeom prst="rect">
            <a:avLst/>
          </a:prstGeom>
          <a:noFill/>
          <a:ln>
            <a:noFill/>
          </a:ln>
        </p:spPr>
        <p:txBody>
          <a:bodyPr lIns="91425" tIns="45700" rIns="91425" bIns="45700" anchor="ctr" anchorCtr="0">
            <a:noAutofit/>
          </a:bodyPr>
          <a:lstStyle/>
          <a:p>
            <a:pPr lvl="1" algn="ctr">
              <a:buClr>
                <a:schemeClr val="dk1"/>
              </a:buClr>
              <a:buSzPct val="25000"/>
            </a:pPr>
            <a:r>
              <a:rPr lang="en-US" sz="1600" dirty="0">
                <a:solidFill>
                  <a:schemeClr val="tx1">
                    <a:lumMod val="50000"/>
                    <a:lumOff val="50000"/>
                  </a:schemeClr>
                </a:solidFill>
                <a:latin typeface="+mj-lt"/>
              </a:rPr>
              <a:t>Algorithm Tips: A Resource for Algorithmic Accountability in Government</a:t>
            </a:r>
          </a:p>
          <a:p>
            <a:pPr lvl="1" algn="ctr">
              <a:buClr>
                <a:schemeClr val="dk1"/>
              </a:buClr>
              <a:buSzPct val="25000"/>
              <a:buFont typeface="Calibri"/>
              <a:buNone/>
            </a:pPr>
            <a:r>
              <a:rPr lang="en-US" sz="1600" dirty="0" err="1" smtClean="0">
                <a:solidFill>
                  <a:schemeClr val="tx1">
                    <a:lumMod val="50000"/>
                    <a:lumOff val="50000"/>
                  </a:schemeClr>
                </a:solidFill>
                <a:latin typeface="+mj-lt"/>
                <a:ea typeface="Calibri"/>
                <a:cs typeface="Calibri"/>
                <a:sym typeface="Calibri"/>
              </a:rPr>
              <a:t>Trielli</a:t>
            </a:r>
            <a:r>
              <a:rPr lang="en-US" sz="1600" dirty="0" smtClean="0">
                <a:solidFill>
                  <a:schemeClr val="tx1">
                    <a:lumMod val="50000"/>
                    <a:lumOff val="50000"/>
                  </a:schemeClr>
                </a:solidFill>
                <a:latin typeface="+mj-lt"/>
                <a:ea typeface="Calibri"/>
                <a:cs typeface="Calibri"/>
                <a:sym typeface="Calibri"/>
              </a:rPr>
              <a:t>, Stark, </a:t>
            </a:r>
            <a:r>
              <a:rPr lang="en-US" sz="1600" dirty="0" err="1" smtClean="0">
                <a:solidFill>
                  <a:schemeClr val="tx1">
                    <a:lumMod val="50000"/>
                    <a:lumOff val="50000"/>
                  </a:schemeClr>
                </a:solidFill>
                <a:latin typeface="+mj-lt"/>
                <a:ea typeface="Calibri"/>
                <a:cs typeface="Calibri"/>
                <a:sym typeface="Calibri"/>
              </a:rPr>
              <a:t>Diakopolous</a:t>
            </a:r>
            <a:endParaRPr lang="en-US" sz="1600" dirty="0">
              <a:solidFill>
                <a:schemeClr val="tx1">
                  <a:lumMod val="50000"/>
                  <a:lumOff val="50000"/>
                </a:schemeClr>
              </a:solidFill>
              <a:latin typeface="+mj-lt"/>
              <a:ea typeface="Calibri"/>
              <a:cs typeface="Calibri"/>
              <a:sym typeface="Calibri"/>
            </a:endParaRPr>
          </a:p>
        </p:txBody>
      </p:sp>
      <p:sp>
        <p:nvSpPr>
          <p:cNvPr id="5" name="TextBox 4"/>
          <p:cNvSpPr txBox="1"/>
          <p:nvPr/>
        </p:nvSpPr>
        <p:spPr>
          <a:xfrm>
            <a:off x="1409700" y="118190"/>
            <a:ext cx="6019800" cy="923330"/>
          </a:xfrm>
          <a:prstGeom prst="rect">
            <a:avLst/>
          </a:prstGeom>
          <a:noFill/>
        </p:spPr>
        <p:txBody>
          <a:bodyPr wrap="square" rtlCol="0">
            <a:spAutoFit/>
          </a:bodyPr>
          <a:lstStyle/>
          <a:p>
            <a:r>
              <a:rPr lang="en-US" dirty="0" smtClean="0">
                <a:latin typeface="+mj-lt"/>
              </a:rPr>
              <a:t>Search terms used to find “</a:t>
            </a:r>
            <a:r>
              <a:rPr lang="en-US" smtClean="0">
                <a:latin typeface="+mj-lt"/>
              </a:rPr>
              <a:t>algorithms” on </a:t>
            </a:r>
            <a:r>
              <a:rPr lang="en-US" dirty="0" smtClean="0">
                <a:latin typeface="+mj-lt"/>
              </a:rPr>
              <a:t>.</a:t>
            </a:r>
            <a:r>
              <a:rPr lang="en-US" dirty="0" err="1" smtClean="0">
                <a:latin typeface="+mj-lt"/>
              </a:rPr>
              <a:t>gov</a:t>
            </a:r>
            <a:r>
              <a:rPr lang="en-US" dirty="0" smtClean="0">
                <a:latin typeface="+mj-lt"/>
              </a:rPr>
              <a:t> sites</a:t>
            </a:r>
          </a:p>
          <a:p>
            <a:endParaRPr lang="en-US" dirty="0">
              <a:latin typeface="+mj-lt"/>
            </a:endParaRPr>
          </a:p>
          <a:p>
            <a:endParaRPr lang="en-US" dirty="0">
              <a:latin typeface="+mj-lt"/>
            </a:endParaRPr>
          </a:p>
        </p:txBody>
      </p:sp>
      <p:pic>
        <p:nvPicPr>
          <p:cNvPr id="7" name="Picture 6"/>
          <p:cNvPicPr>
            <a:picLocks noChangeAspect="1"/>
          </p:cNvPicPr>
          <p:nvPr/>
        </p:nvPicPr>
        <p:blipFill>
          <a:blip r:embed="rId3"/>
          <a:stretch>
            <a:fillRect/>
          </a:stretch>
        </p:blipFill>
        <p:spPr>
          <a:xfrm>
            <a:off x="4387645" y="695423"/>
            <a:ext cx="4558939" cy="3634994"/>
          </a:xfrm>
          <a:prstGeom prst="rect">
            <a:avLst/>
          </a:prstGeom>
        </p:spPr>
      </p:pic>
      <p:pic>
        <p:nvPicPr>
          <p:cNvPr id="8" name="Picture 7"/>
          <p:cNvPicPr>
            <a:picLocks noChangeAspect="1"/>
          </p:cNvPicPr>
          <p:nvPr/>
        </p:nvPicPr>
        <p:blipFill>
          <a:blip r:embed="rId4"/>
          <a:stretch>
            <a:fillRect/>
          </a:stretch>
        </p:blipFill>
        <p:spPr>
          <a:xfrm>
            <a:off x="152400" y="691121"/>
            <a:ext cx="3997991" cy="3539555"/>
          </a:xfrm>
          <a:prstGeom prst="rect">
            <a:avLst/>
          </a:prstGeom>
        </p:spPr>
      </p:pic>
    </p:spTree>
    <p:extLst>
      <p:ext uri="{BB962C8B-B14F-4D97-AF65-F5344CB8AC3E}">
        <p14:creationId xmlns:p14="http://schemas.microsoft.com/office/powerpoint/2010/main" val="384147710"/>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0111"/>
            <a:ext cx="5418964" cy="4419600"/>
          </a:xfrm>
          <a:prstGeom prst="rect">
            <a:avLst/>
          </a:prstGeom>
        </p:spPr>
      </p:pic>
      <p:sp>
        <p:nvSpPr>
          <p:cNvPr id="7" name="Shape 135"/>
          <p:cNvSpPr txBox="1"/>
          <p:nvPr/>
        </p:nvSpPr>
        <p:spPr>
          <a:xfrm>
            <a:off x="152400" y="4552950"/>
            <a:ext cx="8534400" cy="491614"/>
          </a:xfrm>
          <a:prstGeom prst="rect">
            <a:avLst/>
          </a:prstGeom>
          <a:noFill/>
          <a:ln>
            <a:noFill/>
          </a:ln>
        </p:spPr>
        <p:txBody>
          <a:bodyPr lIns="91425" tIns="45700" rIns="91425" bIns="45700" anchor="ctr" anchorCtr="0">
            <a:noAutofit/>
          </a:bodyPr>
          <a:lstStyle/>
          <a:p>
            <a:pPr lvl="1" algn="ctr">
              <a:buClr>
                <a:schemeClr val="dk1"/>
              </a:buClr>
              <a:buSzPct val="25000"/>
            </a:pPr>
            <a:r>
              <a:rPr lang="en-US" sz="1600" dirty="0">
                <a:solidFill>
                  <a:schemeClr val="tx1">
                    <a:lumMod val="50000"/>
                    <a:lumOff val="50000"/>
                  </a:schemeClr>
                </a:solidFill>
                <a:latin typeface="+mj-lt"/>
              </a:rPr>
              <a:t>Algorithm Tips: A Resource for Algorithmic Accountability in Government</a:t>
            </a:r>
          </a:p>
          <a:p>
            <a:pPr lvl="1" algn="ctr">
              <a:buClr>
                <a:schemeClr val="dk1"/>
              </a:buClr>
              <a:buSzPct val="25000"/>
              <a:buFont typeface="Calibri"/>
              <a:buNone/>
            </a:pPr>
            <a:r>
              <a:rPr lang="en-US" sz="1600" dirty="0" err="1" smtClean="0">
                <a:solidFill>
                  <a:schemeClr val="tx1">
                    <a:lumMod val="50000"/>
                    <a:lumOff val="50000"/>
                  </a:schemeClr>
                </a:solidFill>
                <a:latin typeface="+mj-lt"/>
                <a:ea typeface="Calibri"/>
                <a:cs typeface="Calibri"/>
                <a:sym typeface="Calibri"/>
              </a:rPr>
              <a:t>Trielli</a:t>
            </a:r>
            <a:r>
              <a:rPr lang="en-US" sz="1600" dirty="0" smtClean="0">
                <a:solidFill>
                  <a:schemeClr val="tx1">
                    <a:lumMod val="50000"/>
                    <a:lumOff val="50000"/>
                  </a:schemeClr>
                </a:solidFill>
                <a:latin typeface="+mj-lt"/>
                <a:ea typeface="Calibri"/>
                <a:cs typeface="Calibri"/>
                <a:sym typeface="Calibri"/>
              </a:rPr>
              <a:t>, Stark, </a:t>
            </a:r>
            <a:r>
              <a:rPr lang="en-US" sz="1600" dirty="0" err="1" smtClean="0">
                <a:solidFill>
                  <a:schemeClr val="tx1">
                    <a:lumMod val="50000"/>
                    <a:lumOff val="50000"/>
                  </a:schemeClr>
                </a:solidFill>
                <a:latin typeface="+mj-lt"/>
                <a:ea typeface="Calibri"/>
                <a:cs typeface="Calibri"/>
                <a:sym typeface="Calibri"/>
              </a:rPr>
              <a:t>Diakopolous</a:t>
            </a:r>
            <a:endParaRPr lang="en-US" sz="1600" dirty="0">
              <a:solidFill>
                <a:schemeClr val="tx1">
                  <a:lumMod val="50000"/>
                  <a:lumOff val="50000"/>
                </a:schemeClr>
              </a:solidFill>
              <a:latin typeface="+mj-lt"/>
              <a:ea typeface="Calibri"/>
              <a:cs typeface="Calibri"/>
              <a:sym typeface="Calibri"/>
            </a:endParaRPr>
          </a:p>
        </p:txBody>
      </p:sp>
    </p:spTree>
    <p:extLst>
      <p:ext uri="{BB962C8B-B14F-4D97-AF65-F5344CB8AC3E}">
        <p14:creationId xmlns:p14="http://schemas.microsoft.com/office/powerpoint/2010/main" val="979514825"/>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704237"/>
            <a:ext cx="7772400" cy="1878806"/>
          </a:xfrm>
        </p:spPr>
        <p:txBody>
          <a:bodyPr/>
          <a:lstStyle/>
          <a:p>
            <a:r>
              <a:rPr lang="en-US" sz="3600" dirty="0" smtClean="0"/>
              <a:t>Some previous algorithmic accountability work</a:t>
            </a:r>
            <a:endParaRPr lang="en-US" sz="3600" dirty="0"/>
          </a:p>
        </p:txBody>
      </p:sp>
    </p:spTree>
    <p:extLst>
      <p:ext uri="{BB962C8B-B14F-4D97-AF65-F5344CB8AC3E}">
        <p14:creationId xmlns:p14="http://schemas.microsoft.com/office/powerpoint/2010/main" val="707765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70210" y="156365"/>
            <a:ext cx="7603580" cy="4343400"/>
          </a:xfrm>
          <a:prstGeom prst="rect">
            <a:avLst/>
          </a:prstGeom>
        </p:spPr>
      </p:pic>
      <p:sp>
        <p:nvSpPr>
          <p:cNvPr id="4" name="Shape 135"/>
          <p:cNvSpPr txBox="1"/>
          <p:nvPr/>
        </p:nvSpPr>
        <p:spPr>
          <a:xfrm>
            <a:off x="457200" y="4555349"/>
            <a:ext cx="8229600" cy="491614"/>
          </a:xfrm>
          <a:prstGeom prst="rect">
            <a:avLst/>
          </a:prstGeom>
          <a:noFill/>
          <a:ln>
            <a:noFill/>
          </a:ln>
        </p:spPr>
        <p:txBody>
          <a:bodyPr lIns="91425" tIns="45700" rIns="91425" bIns="45700" anchor="ctr" anchorCtr="0">
            <a:noAutofit/>
          </a:bodyPr>
          <a:lstStyle/>
          <a:p>
            <a:pPr lvl="1" algn="ctr">
              <a:buClr>
                <a:schemeClr val="dk1"/>
              </a:buClr>
              <a:buSzPct val="25000"/>
              <a:buFont typeface="Calibri"/>
              <a:buNone/>
            </a:pPr>
            <a:r>
              <a:rPr lang="en-US" sz="1600" i="1" dirty="0">
                <a:solidFill>
                  <a:schemeClr val="tx1">
                    <a:lumMod val="50000"/>
                    <a:lumOff val="50000"/>
                  </a:schemeClr>
                </a:solidFill>
                <a:latin typeface="+mj-lt"/>
                <a:ea typeface="Calibri"/>
                <a:cs typeface="Calibri"/>
                <a:sym typeface="Calibri"/>
              </a:rPr>
              <a:t>Analyzing Released NYC Value-Added Data Part 2, </a:t>
            </a:r>
            <a:r>
              <a:rPr lang="en-US" sz="1600" dirty="0" smtClean="0">
                <a:solidFill>
                  <a:schemeClr val="tx1">
                    <a:lumMod val="50000"/>
                    <a:lumOff val="50000"/>
                  </a:schemeClr>
                </a:solidFill>
                <a:latin typeface="+mj-lt"/>
                <a:ea typeface="Calibri"/>
                <a:cs typeface="Calibri"/>
                <a:sym typeface="Calibri"/>
              </a:rPr>
              <a:t>Gary Rubenstein</a:t>
            </a:r>
            <a:endParaRPr lang="en-US" sz="1600" dirty="0">
              <a:solidFill>
                <a:schemeClr val="tx1">
                  <a:lumMod val="50000"/>
                  <a:lumOff val="50000"/>
                </a:schemeClr>
              </a:solidFill>
              <a:latin typeface="+mj-lt"/>
              <a:ea typeface="Calibri"/>
              <a:cs typeface="Calibri"/>
              <a:sym typeface="Calibri"/>
            </a:endParaRPr>
          </a:p>
        </p:txBody>
      </p:sp>
    </p:spTree>
    <p:extLst>
      <p:ext uri="{BB962C8B-B14F-4D97-AF65-F5344CB8AC3E}">
        <p14:creationId xmlns:p14="http://schemas.microsoft.com/office/powerpoint/2010/main" val="1281028602"/>
      </p:ext>
    </p:extLst>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Shape 123"/>
          <p:cNvPicPr preferRelativeResize="0"/>
          <p:nvPr/>
        </p:nvPicPr>
        <p:blipFill>
          <a:blip r:embed="rId3">
            <a:alphaModFix/>
          </a:blip>
          <a:stretch>
            <a:fillRect/>
          </a:stretch>
        </p:blipFill>
        <p:spPr>
          <a:xfrm>
            <a:off x="849805" y="0"/>
            <a:ext cx="7444382" cy="4449850"/>
          </a:xfrm>
          <a:prstGeom prst="rect">
            <a:avLst/>
          </a:prstGeom>
          <a:noFill/>
          <a:ln>
            <a:noFill/>
          </a:ln>
        </p:spPr>
      </p:pic>
      <p:sp>
        <p:nvSpPr>
          <p:cNvPr id="124" name="Shape 124"/>
          <p:cNvSpPr txBox="1"/>
          <p:nvPr/>
        </p:nvSpPr>
        <p:spPr>
          <a:xfrm>
            <a:off x="457200" y="4373641"/>
            <a:ext cx="8229600" cy="784799"/>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1600" b="0" i="1" u="none" strike="noStrike" cap="none" baseline="0" dirty="0">
                <a:solidFill>
                  <a:schemeClr val="tx1">
                    <a:lumMod val="50000"/>
                    <a:lumOff val="50000"/>
                  </a:schemeClr>
                </a:solidFill>
                <a:latin typeface="+mj-lt"/>
                <a:ea typeface="Calibri"/>
                <a:cs typeface="Calibri"/>
                <a:sym typeface="Calibri"/>
              </a:rPr>
              <a:t>Websites Vary Prices, Deals Based on Users' Information</a:t>
            </a:r>
          </a:p>
          <a:p>
            <a:pPr marL="0" marR="0" lvl="0" indent="0" algn="ctr" rtl="0">
              <a:spcBef>
                <a:spcPts val="0"/>
              </a:spcBef>
              <a:buClr>
                <a:schemeClr val="dk1"/>
              </a:buClr>
              <a:buSzPct val="25000"/>
              <a:buFont typeface="Calibri"/>
              <a:buNone/>
            </a:pPr>
            <a:r>
              <a:rPr lang="en-US" sz="1600" b="0" i="0" u="none" strike="noStrike" cap="none" baseline="0" dirty="0">
                <a:solidFill>
                  <a:schemeClr val="tx1">
                    <a:lumMod val="50000"/>
                    <a:lumOff val="50000"/>
                  </a:schemeClr>
                </a:solidFill>
                <a:latin typeface="+mj-lt"/>
                <a:ea typeface="Calibri"/>
                <a:cs typeface="Calibri"/>
                <a:sym typeface="Calibri"/>
              </a:rPr>
              <a:t>Valentino-Devries, Singer-Vine and </a:t>
            </a:r>
            <a:r>
              <a:rPr lang="en-US" sz="1600" b="0" i="0" u="none" strike="noStrike" cap="none" baseline="0" dirty="0" err="1">
                <a:solidFill>
                  <a:schemeClr val="tx1">
                    <a:lumMod val="50000"/>
                    <a:lumOff val="50000"/>
                  </a:schemeClr>
                </a:solidFill>
                <a:latin typeface="+mj-lt"/>
                <a:ea typeface="Calibri"/>
                <a:cs typeface="Calibri"/>
                <a:sym typeface="Calibri"/>
              </a:rPr>
              <a:t>Soltani</a:t>
            </a:r>
            <a:r>
              <a:rPr lang="en-US" sz="1600" b="0" i="0" u="none" strike="noStrike" cap="none" baseline="0" dirty="0">
                <a:solidFill>
                  <a:schemeClr val="tx1">
                    <a:lumMod val="50000"/>
                    <a:lumOff val="50000"/>
                  </a:schemeClr>
                </a:solidFill>
                <a:latin typeface="+mj-lt"/>
                <a:ea typeface="Calibri"/>
                <a:cs typeface="Calibri"/>
                <a:sym typeface="Calibri"/>
              </a:rPr>
              <a:t>, WSJ, 2012</a:t>
            </a:r>
          </a:p>
        </p:txBody>
      </p:sp>
    </p:spTree>
    <p:extLst>
      <p:ext uri="{BB962C8B-B14F-4D97-AF65-F5344CB8AC3E}">
        <p14:creationId xmlns:p14="http://schemas.microsoft.com/office/powerpoint/2010/main" val="1836554702"/>
      </p:ext>
    </p:extLst>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p:nvPr/>
        </p:nvSpPr>
        <p:spPr>
          <a:xfrm>
            <a:off x="457200" y="4075391"/>
            <a:ext cx="8229600" cy="784799"/>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1600" b="0" i="1" u="none" strike="noStrike" cap="none" baseline="0" dirty="0">
                <a:solidFill>
                  <a:schemeClr val="tx1">
                    <a:lumMod val="50000"/>
                    <a:lumOff val="50000"/>
                  </a:schemeClr>
                </a:solidFill>
                <a:latin typeface="+mj-lt"/>
                <a:ea typeface="Calibri"/>
                <a:cs typeface="Calibri"/>
                <a:sym typeface="Calibri"/>
              </a:rPr>
              <a:t>Message Machine</a:t>
            </a:r>
          </a:p>
          <a:p>
            <a:pPr marL="0" marR="0" lvl="0" indent="0" algn="ctr" rtl="0">
              <a:spcBef>
                <a:spcPts val="0"/>
              </a:spcBef>
              <a:buClr>
                <a:schemeClr val="dk1"/>
              </a:buClr>
              <a:buSzPct val="25000"/>
              <a:buFont typeface="Calibri"/>
              <a:buNone/>
            </a:pPr>
            <a:r>
              <a:rPr lang="en-US" sz="1600" b="0" i="0" u="none" strike="noStrike" cap="none" baseline="0" dirty="0">
                <a:solidFill>
                  <a:schemeClr val="tx1">
                    <a:lumMod val="50000"/>
                    <a:lumOff val="50000"/>
                  </a:schemeClr>
                </a:solidFill>
                <a:latin typeface="+mj-lt"/>
                <a:ea typeface="Calibri"/>
                <a:cs typeface="Calibri"/>
                <a:sym typeface="Calibri"/>
              </a:rPr>
              <a:t>Jeff Larson, Al Shaw, ProPublica, 2012</a:t>
            </a:r>
          </a:p>
        </p:txBody>
      </p:sp>
      <p:pic>
        <p:nvPicPr>
          <p:cNvPr id="130" name="Shape 130"/>
          <p:cNvPicPr preferRelativeResize="0"/>
          <p:nvPr/>
        </p:nvPicPr>
        <p:blipFill>
          <a:blip r:embed="rId3">
            <a:alphaModFix/>
          </a:blip>
          <a:stretch>
            <a:fillRect/>
          </a:stretch>
        </p:blipFill>
        <p:spPr>
          <a:xfrm>
            <a:off x="0" y="31156"/>
            <a:ext cx="9143999" cy="3854380"/>
          </a:xfrm>
          <a:prstGeom prst="rect">
            <a:avLst/>
          </a:prstGeom>
          <a:noFill/>
          <a:ln>
            <a:noFill/>
          </a:ln>
        </p:spPr>
      </p:pic>
    </p:spTree>
    <p:extLst>
      <p:ext uri="{BB962C8B-B14F-4D97-AF65-F5344CB8AC3E}">
        <p14:creationId xmlns:p14="http://schemas.microsoft.com/office/powerpoint/2010/main" val="766503684"/>
      </p:ext>
    </p:extLst>
  </p:cSld>
  <p:clrMapOvr>
    <a:masterClrMapping/>
  </p:clrMapOvr>
  <p:transition spd="slow">
    <p:cut/>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12052</TotalTime>
  <Words>931</Words>
  <Application>Microsoft Macintosh PowerPoint</Application>
  <PresentationFormat>On-screen Show (16:9)</PresentationFormat>
  <Paragraphs>127</Paragraphs>
  <Slides>35</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Century Gothic</vt:lpstr>
      <vt:lpstr>Courier New</vt:lpstr>
      <vt:lpstr>Palatino Linotype</vt:lpstr>
      <vt:lpstr>Executive</vt:lpstr>
      <vt:lpstr> Algorithms week 5-1:  Algorithmic Accountability</vt:lpstr>
      <vt:lpstr>PowerPoint Presentation</vt:lpstr>
      <vt:lpstr>PowerPoint Presentation</vt:lpstr>
      <vt:lpstr>PowerPoint Presentation</vt:lpstr>
      <vt:lpstr>PowerPoint Presentation</vt:lpstr>
      <vt:lpstr>Some previous algorithmic accountability work</vt:lpstr>
      <vt:lpstr>PowerPoint Presentation</vt:lpstr>
      <vt:lpstr>PowerPoint Presentation</vt:lpstr>
      <vt:lpstr>PowerPoint Presentation</vt:lpstr>
      <vt:lpstr>PowerPoint Presentation</vt:lpstr>
      <vt:lpstr>PowerPoint Presentation</vt:lpstr>
      <vt:lpstr>PowerPoint Presentation</vt:lpstr>
      <vt:lpstr>Measuring Race and Gender Bias</vt:lpstr>
      <vt:lpstr>Title VII of Civil Rights Act, 1964</vt:lpstr>
      <vt:lpstr>Regulated Domains</vt:lpstr>
      <vt:lpstr>Protected Classes</vt:lpstr>
      <vt:lpstr>Race and gender correlate with everything</vt:lpstr>
      <vt:lpstr>Learning from Facebook likes</vt:lpstr>
      <vt:lpstr>PowerPoint Presentation</vt:lpstr>
      <vt:lpstr>Predicting gender from Twitter</vt:lpstr>
      <vt:lpstr>Predicting race from Twitter</vt:lpstr>
      <vt:lpstr>Observational vs. Experimental</vt:lpstr>
      <vt:lpstr>PowerPoint Presentation</vt:lpstr>
      <vt:lpstr>PowerPoint Presentation</vt:lpstr>
      <vt:lpstr>PowerPoint Presentation</vt:lpstr>
      <vt:lpstr>Measuring Bias in criminal justice</vt:lpstr>
      <vt:lpstr>Swiss judges: a natural experiment</vt:lpstr>
      <vt:lpstr>Florida sentencing analysis adjusted for “points”</vt:lpstr>
      <vt:lpstr>PowerPoint Presentation</vt:lpstr>
      <vt:lpstr>Unpacking ProPublica’s  “Machine Bias”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Frontiers of  Computational Journalism</dc:title>
  <dc:creator>Jonathan Stray</dc:creator>
  <cp:lastModifiedBy>Microsoft Office User</cp:lastModifiedBy>
  <cp:revision>283</cp:revision>
  <cp:lastPrinted>2018-08-01T14:35:24Z</cp:lastPrinted>
  <dcterms:created xsi:type="dcterms:W3CDTF">2012-09-10T16:23:01Z</dcterms:created>
  <dcterms:modified xsi:type="dcterms:W3CDTF">2018-08-13T19:05:39Z</dcterms:modified>
</cp:coreProperties>
</file>